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Roboto"/>
      <p:regular r:id="rId53"/>
      <p:bold r:id="rId54"/>
      <p:italic r:id="rId55"/>
      <p:boldItalic r:id="rId56"/>
    </p:embeddedFont>
    <p:embeddedFont>
      <p:font typeface="Sora"/>
      <p:regular r:id="rId57"/>
      <p:bold r:id="rId58"/>
    </p:embeddedFont>
    <p:embeddedFont>
      <p:font typeface="Open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62B34E-3499-4951-B110-324628C0C37C}">
  <a:tblStyle styleId="{B662B34E-3499-4951-B110-324628C0C3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E6A13EF-0E3B-4C13-8926-CFF10B49C4C9}"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D1CB01F-F30B-4B7C-A1D1-A7395CCF2A40}"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3297771-F028-444C-94FD-A4E3ABE44BD9}" styleName="Table_3">
    <a:wholeTbl>
      <a:tcTxStyle>
        <a:font>
          <a:latin typeface="Arial"/>
          <a:ea typeface="Arial"/>
          <a:cs typeface="Arial"/>
        </a:font>
        <a:srgbClr val="000000"/>
      </a:tcTxStyle>
      <a:tcStyle>
        <a:tcBdr>
          <a:left>
            <a:ln cap="flat" cmpd="sng">
              <a:solidFill>
                <a:srgbClr val="808080"/>
              </a:solidFill>
              <a:prstDash val="solid"/>
              <a:round/>
              <a:headEnd len="sm" w="sm" type="none"/>
              <a:tailEnd len="sm" w="sm" type="none"/>
            </a:ln>
          </a:left>
          <a:right>
            <a:ln cap="flat" cmpd="sng">
              <a:solidFill>
                <a:srgbClr val="808080"/>
              </a:solidFill>
              <a:prstDash val="solid"/>
              <a:round/>
              <a:headEnd len="sm" w="sm" type="none"/>
              <a:tailEnd len="sm" w="sm" type="none"/>
            </a:ln>
          </a:right>
          <a:top>
            <a:ln cap="flat" cmpd="sng">
              <a:solidFill>
                <a:srgbClr val="808080"/>
              </a:solidFill>
              <a:prstDash val="solid"/>
              <a:round/>
              <a:headEnd len="sm" w="sm" type="none"/>
              <a:tailEnd len="sm" w="sm" type="none"/>
            </a:ln>
          </a:top>
          <a:bottom>
            <a:ln cap="flat" cmpd="sng">
              <a:solidFill>
                <a:srgbClr val="808080"/>
              </a:solidFill>
              <a:prstDash val="solid"/>
              <a:round/>
              <a:headEnd len="sm" w="sm" type="none"/>
              <a:tailEnd len="sm" w="sm" type="none"/>
            </a:ln>
          </a:bottom>
          <a:insideH>
            <a:ln cap="flat" cmpd="sng">
              <a:solidFill>
                <a:srgbClr val="808080"/>
              </a:solidFill>
              <a:prstDash val="solid"/>
              <a:round/>
              <a:headEnd len="sm" w="sm" type="none"/>
              <a:tailEnd len="sm" w="sm" type="none"/>
            </a:ln>
          </a:insideH>
          <a:insideV>
            <a:ln cap="flat" cmpd="sng">
              <a:solidFill>
                <a:srgbClr val="80808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italic.fntdata"/><Relationship Id="rId10" Type="http://schemas.openxmlformats.org/officeDocument/2006/relationships/slide" Target="slides/slide4.xml"/><Relationship Id="rId54" Type="http://schemas.openxmlformats.org/officeDocument/2006/relationships/font" Target="fonts/Roboto-bold.fntdata"/><Relationship Id="rId13" Type="http://schemas.openxmlformats.org/officeDocument/2006/relationships/slide" Target="slides/slide7.xml"/><Relationship Id="rId57" Type="http://schemas.openxmlformats.org/officeDocument/2006/relationships/font" Target="fonts/Sora-regular.fntdata"/><Relationship Id="rId12" Type="http://schemas.openxmlformats.org/officeDocument/2006/relationships/slide" Target="slides/slide6.xml"/><Relationship Id="rId56" Type="http://schemas.openxmlformats.org/officeDocument/2006/relationships/font" Target="fonts/Roboto-boldItalic.fntdata"/><Relationship Id="rId15" Type="http://schemas.openxmlformats.org/officeDocument/2006/relationships/slide" Target="slides/slide9.xml"/><Relationship Id="rId59" Type="http://schemas.openxmlformats.org/officeDocument/2006/relationships/font" Target="fonts/OpenSans-regular.fntdata"/><Relationship Id="rId14" Type="http://schemas.openxmlformats.org/officeDocument/2006/relationships/slide" Target="slides/slide8.xml"/><Relationship Id="rId58" Type="http://schemas.openxmlformats.org/officeDocument/2006/relationships/font" Target="fonts/Sor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f4722c56a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f4722c56a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f54c309f20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f54c309f20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f54c309f20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f54c309f20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f47ad289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f47ad289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Howdy, my name is Mackenzie and I am the lead systems engineer.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f47ad289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f47ad289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In order to satisfy the science goals chosen for the CHILLY mission, a rover design has been selected. The rover will have five different subsystems. The mechanical subsystem provides the structure, </a:t>
            </a:r>
            <a:r>
              <a:rPr lang="en" sz="1600"/>
              <a:t>suspension</a:t>
            </a:r>
            <a:r>
              <a:rPr lang="en" sz="1600"/>
              <a:t>, locomotion, GNC, and sample collection subassemblies. The power subsystem is in charge of power generation, storage, and distribution. The CDH subsystem handles the rover commands, communications, and storage and </a:t>
            </a:r>
            <a:r>
              <a:rPr lang="en" sz="1600"/>
              <a:t>transmitting</a:t>
            </a:r>
            <a:r>
              <a:rPr lang="en" sz="1600"/>
              <a:t> of the science and health data. The thermal subsystem regulates the temperatures of all components on the rover, ensuring everything remains within its required  operation temperatures. Finally, the payload subsystem hosts the two science instruments selected to collect the necessary scientific data. And shown to the right, is a preliminary sketch of the CHILLY rover.</a:t>
            </a:r>
            <a:endParaRPr sz="16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f47ad2898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f47ad2898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Outlined below is the CHILLY rover’s Mass, Volume, and Max Power Draw Table. Unfortunately, the mass, volume, and max power draw for the CDH and thermal subsystem are unavailable at this time. The technology readiness levels for each subsystem and the rover as a whole are outlined in the TRL table. The total TRL for the system is at a 5, but will increase with additional testing.</a:t>
            </a:r>
            <a:endParaRPr sz="16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f50776930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f50776930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f47ad2898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f47ad2898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8186b975e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8186b975e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8186b975e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8186b975e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f4722c56a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f4722c56a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f5077693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f5077693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8186b975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8186b975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f47ad2898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f47ad2898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8186b975e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8186b975e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8186b975ed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8186b975ed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f54c309f2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f54c309f2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rPr>
              <a:t>Dust or damage to the primary power source may cause power failure in the rover's mission. The solar cells instead of solar panels are used to mitigate large damage and must be built in high quality to reduce lunar dust.</a:t>
            </a:r>
            <a:endParaRPr>
              <a:solidFill>
                <a:schemeClr val="dk1"/>
              </a:solidFill>
            </a:endParaRPr>
          </a:p>
          <a:p>
            <a:pPr indent="0" lvl="0" marL="0" rtl="0" algn="ctr">
              <a:lnSpc>
                <a:spcPct val="115000"/>
              </a:lnSpc>
              <a:spcBef>
                <a:spcPts val="0"/>
              </a:spcBef>
              <a:spcAft>
                <a:spcPts val="0"/>
              </a:spcAft>
              <a:buNone/>
            </a:pPr>
            <a:r>
              <a:t/>
            </a:r>
            <a:endParaRPr>
              <a:solidFill>
                <a:schemeClr val="dk1"/>
              </a:solidFill>
            </a:endParaRPr>
          </a:p>
          <a:p>
            <a:pPr indent="0" lvl="0" marL="0" rtl="0" algn="ctr">
              <a:lnSpc>
                <a:spcPct val="115000"/>
              </a:lnSpc>
              <a:spcBef>
                <a:spcPts val="0"/>
              </a:spcBef>
              <a:spcAft>
                <a:spcPts val="0"/>
              </a:spcAft>
              <a:buNone/>
            </a:pPr>
            <a:r>
              <a:rPr lang="en">
                <a:solidFill>
                  <a:schemeClr val="dk1"/>
                </a:solidFill>
              </a:rPr>
              <a:t>Dust Resistant Coating</a:t>
            </a:r>
            <a:br>
              <a:rPr lang="en">
                <a:solidFill>
                  <a:schemeClr val="dk1"/>
                </a:solidFill>
              </a:rPr>
            </a:br>
            <a:r>
              <a:rPr lang="en">
                <a:solidFill>
                  <a:schemeClr val="dk1"/>
                </a:solidFill>
              </a:rPr>
              <a:t>Seal enclosure internal components</a:t>
            </a:r>
            <a:br>
              <a:rPr lang="en">
                <a:solidFill>
                  <a:schemeClr val="dk1"/>
                </a:solidFill>
              </a:rPr>
            </a:br>
            <a:br>
              <a:rPr lang="en">
                <a:solidFill>
                  <a:schemeClr val="dk1"/>
                </a:solidFill>
              </a:rPr>
            </a:br>
            <a:r>
              <a:rPr lang="en">
                <a:solidFill>
                  <a:schemeClr val="dk1"/>
                </a:solidFill>
              </a:rPr>
              <a:t>Extreme temperature fluctuations can degrade batteries' performance. A thermal system management has been added specifically for the power system in order to maintain an ideal temperature.</a:t>
            </a:r>
            <a:br>
              <a:rPr lang="en">
                <a:solidFill>
                  <a:schemeClr val="dk1"/>
                </a:solidFill>
              </a:rPr>
            </a:br>
            <a:br>
              <a:rPr lang="en">
                <a:solidFill>
                  <a:schemeClr val="dk1"/>
                </a:solidFill>
              </a:rPr>
            </a:br>
            <a:r>
              <a:rPr lang="en" sz="1200">
                <a:solidFill>
                  <a:schemeClr val="dk1"/>
                </a:solidFill>
              </a:rPr>
              <a:t>Polypropylene film: thermal insulation</a:t>
            </a:r>
            <a:br>
              <a:rPr lang="en" sz="1200">
                <a:solidFill>
                  <a:schemeClr val="dk1"/>
                </a:solidFill>
              </a:rPr>
            </a:br>
            <a:r>
              <a:rPr lang="en" sz="1200">
                <a:solidFill>
                  <a:schemeClr val="dk1"/>
                </a:solidFill>
              </a:rPr>
              <a:t>Phase change material</a:t>
            </a:r>
            <a:br>
              <a:rPr lang="en">
                <a:solidFill>
                  <a:schemeClr val="dk1"/>
                </a:solidFill>
              </a:rPr>
            </a:br>
            <a:r>
              <a:rPr lang="en">
                <a:solidFill>
                  <a:schemeClr val="dk1"/>
                </a:solidFill>
              </a:rPr>
              <a:t> </a:t>
            </a:r>
            <a:endParaRPr>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en">
                <a:solidFill>
                  <a:schemeClr val="dk1"/>
                </a:solidFill>
              </a:rPr>
              <a:t>Solar cells may experience long shadow periods that do not provide energy. Batteries are the recovery option, but they will not last long for an endurance mission.</a:t>
            </a:r>
            <a:br>
              <a:rPr lang="en">
                <a:solidFill>
                  <a:schemeClr val="dk1"/>
                </a:solidFill>
              </a:rPr>
            </a:br>
            <a:br>
              <a:rPr lang="en">
                <a:solidFill>
                  <a:schemeClr val="dk1"/>
                </a:solidFill>
              </a:rPr>
            </a:br>
            <a:r>
              <a:rPr lang="en" sz="1200">
                <a:solidFill>
                  <a:schemeClr val="dk1"/>
                </a:solidFill>
              </a:rPr>
              <a:t>program the firmware</a:t>
            </a:r>
            <a:br>
              <a:rPr lang="en">
                <a:solidFill>
                  <a:schemeClr val="dk1"/>
                </a:solidFill>
              </a:rPr>
            </a:b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8186b975ed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8186b975ed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f47ad2898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f47ad2898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f54c309f20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f54c309f20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f54c309f2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f54c309f2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f47ad2898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f47ad2898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f47ad2898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f47ad2898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8186b975e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8186b975e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8186b975ed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8186b975ed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f54c309f2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f54c309f2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8186b975ed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8186b975ed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81727b55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81727b55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81727b55c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81727b55c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STM contains a lot of specific information regarding the measurements to be made by the science instruments.</a:t>
            </a:r>
            <a:endParaRPr/>
          </a:p>
          <a:p>
            <a:pPr indent="0" lvl="0" marL="0" rtl="0" algn="l">
              <a:spcBef>
                <a:spcPts val="0"/>
              </a:spcBef>
              <a:spcAft>
                <a:spcPts val="0"/>
              </a:spcAft>
              <a:buNone/>
            </a:pPr>
            <a:r>
              <a:rPr lang="en"/>
              <a:t> This includes the science goals, their associated science objectives, the physical parameters of those objectives, the observables related to those physical parameters, the instrument performance requirements, the instrument predicted performance, the instruments, as well as the mission requirement. </a:t>
            </a:r>
            <a:endParaRPr/>
          </a:p>
          <a:p>
            <a:pPr indent="0" lvl="0" marL="0" rtl="0" algn="l">
              <a:spcBef>
                <a:spcPts val="0"/>
              </a:spcBef>
              <a:spcAft>
                <a:spcPts val="0"/>
              </a:spcAft>
              <a:buNone/>
            </a:pPr>
            <a:r>
              <a:rPr lang="en"/>
              <a:t>For the Chilly mission, the physical parameters and instrumental performance dealt with spatial resolution, temperature, and spectral resolution.</a:t>
            </a:r>
            <a:endParaRPr/>
          </a:p>
          <a:p>
            <a:pPr indent="0" lvl="0" marL="0" rtl="0" algn="l">
              <a:spcBef>
                <a:spcPts val="0"/>
              </a:spcBef>
              <a:spcAft>
                <a:spcPts val="0"/>
              </a:spcAft>
              <a:buNone/>
            </a:pPr>
            <a:r>
              <a:rPr lang="en"/>
              <a:t>For science goal 6n, the spectra need to be measured within 50 nm, temperature between -50 and +50 C, and spatial distance equal or less than 5 cm. All of these requirements are met with the instruments chosen.</a:t>
            </a:r>
            <a:endParaRPr/>
          </a:p>
          <a:p>
            <a:pPr indent="0" lvl="0" marL="0" rtl="0" algn="l">
              <a:spcBef>
                <a:spcPts val="0"/>
              </a:spcBef>
              <a:spcAft>
                <a:spcPts val="0"/>
              </a:spcAft>
              <a:buNone/>
            </a:pPr>
            <a:r>
              <a:rPr lang="en"/>
              <a:t>For science goal 2a, varying wavelengths of produced em radiation between 100 and 1000 MHz need to be produced and distance and lateral resolutions equal to or less than 5 cm. With the GPR this should be achievable within the mission lifespan.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GRP has a high technology readiness level (TRL) as it has not only been used on lunar rovers in the past but has also been studied extensively. The large amount of studies and demonstrations of its function allow for it to have a high TRL, only requiring limited testing in the Chilly rover.</a:t>
            </a:r>
            <a:endParaRPr/>
          </a:p>
          <a:p>
            <a:pPr indent="0" lvl="0" marL="0" rtl="0" algn="l">
              <a:spcBef>
                <a:spcPts val="0"/>
              </a:spcBef>
              <a:spcAft>
                <a:spcPts val="0"/>
              </a:spcAft>
              <a:buNone/>
            </a:pPr>
            <a:r>
              <a:rPr lang="en"/>
              <a:t>The NIRVSS has a high TRL rating as it has been used on previous missions and is currently employed on a mission. Examples such as the VIPER mission, which has an objective similar to CHILLY and uses the NIRVSS to examine volatiles on the moon, demonstrate the high TRL given to the NIRVSS.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81727b55c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81727b55c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Chilly mission employs two science </a:t>
            </a:r>
            <a:r>
              <a:rPr lang="en"/>
              <a:t>instruments</a:t>
            </a:r>
            <a:r>
              <a:rPr lang="en"/>
              <a:t>, the GRP and the NIRVS system. The GRP will focus on </a:t>
            </a:r>
            <a:r>
              <a:rPr lang="en"/>
              <a:t>measuring</a:t>
            </a:r>
            <a:r>
              <a:rPr lang="en"/>
              <a:t> the water-ice abundance while the NIRVSS will be mainly used to complete the remaining objectives regarding condensation and sedimentation processes. </a:t>
            </a:r>
            <a:endParaRPr/>
          </a:p>
          <a:p>
            <a:pPr indent="0" lvl="0" marL="0" rtl="0" algn="l">
              <a:spcBef>
                <a:spcPts val="0"/>
              </a:spcBef>
              <a:spcAft>
                <a:spcPts val="0"/>
              </a:spcAft>
              <a:buNone/>
            </a:pPr>
            <a:r>
              <a:rPr lang="en"/>
              <a:t>The GPR uses two antenna to produce and measure the </a:t>
            </a:r>
            <a:r>
              <a:rPr lang="en"/>
              <a:t>attenuation</a:t>
            </a:r>
            <a:r>
              <a:rPr lang="en"/>
              <a:t> of reflected waves. This provides enough data to determine the contents of the regolith as well as position of said contents without needing to drill into the ground. </a:t>
            </a:r>
            <a:endParaRPr/>
          </a:p>
          <a:p>
            <a:pPr indent="0" lvl="0" marL="0" rtl="0" algn="l">
              <a:spcBef>
                <a:spcPts val="0"/>
              </a:spcBef>
              <a:spcAft>
                <a:spcPts val="0"/>
              </a:spcAft>
              <a:buNone/>
            </a:pPr>
            <a:r>
              <a:rPr lang="en"/>
              <a:t>The NIRVSS is a set of multiple instruments including spectrometers of differing wavelengths, optical camera, and thermopiles. This will allow the </a:t>
            </a:r>
            <a:r>
              <a:rPr lang="en"/>
              <a:t>measurement</a:t>
            </a:r>
            <a:r>
              <a:rPr lang="en"/>
              <a:t> of </a:t>
            </a:r>
            <a:r>
              <a:rPr lang="en"/>
              <a:t>temperature</a:t>
            </a:r>
            <a:r>
              <a:rPr lang="en"/>
              <a:t> data, spectral measurements, as well as visual pictures of samples or the psr.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81727b55c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81727b55c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be </a:t>
            </a:r>
            <a:r>
              <a:rPr lang="en"/>
              <a:t>introducing</a:t>
            </a:r>
            <a:r>
              <a:rPr lang="en"/>
              <a:t> the payload subsystem for </a:t>
            </a:r>
            <a:r>
              <a:rPr lang="en"/>
              <a:t>science</a:t>
            </a:r>
            <a:r>
              <a:rPr lang="en"/>
              <a:t> instrumentation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8181166bf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8181166b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we're unable to include backup science instruments due to cost and space constraints, the instruments were selected with significant overlap in capabilities. This means that even if one instrument fails, the other instruments can still complete the mission objectives to a certain capability, ensuring that our science goals are met as fully as possible. For instance, on the science </a:t>
            </a:r>
            <a:r>
              <a:rPr lang="en"/>
              <a:t>traceability</a:t>
            </a:r>
            <a:r>
              <a:rPr lang="en"/>
              <a:t> matrix shown on the right we can see that spectral resolution, temperature, and distance resolution can be met by both instruments to meet the </a:t>
            </a:r>
            <a:r>
              <a:rPr lang="en"/>
              <a:t>science</a:t>
            </a:r>
            <a:r>
              <a:rPr lang="en"/>
              <a:t> objective of solid-liquid phase </a:t>
            </a:r>
            <a:r>
              <a:rPr lang="en"/>
              <a:t>change</a:t>
            </a:r>
            <a:r>
              <a:rPr lang="en"/>
              <a:t> of water-ice on the lunar surface.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81727b55c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81727b55c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Char char="-"/>
            </a:pPr>
            <a:r>
              <a:rPr lang="en" sz="1200">
                <a:solidFill>
                  <a:schemeClr val="dk1"/>
                </a:solidFill>
              </a:rPr>
              <a:t>Landing radius centered at -85.203°N, 33.258°E</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Blue area is PSR, landing site has both</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Slope less than 8 degree change so good for rover</a:t>
            </a:r>
            <a:endParaRPr sz="1200">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8181166bf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8181166bf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GPR</a:t>
            </a:r>
            <a:r>
              <a:rPr lang="en"/>
              <a:t> instrumentation will be supplied by Astrobotic Technology, chosen for their strong track record with NASA and their experience in developing GPR technology for lunar missions. The estimated lead time for GPR development ranges from 12 to 30 months, as the technology is still advancing. //As a backup, Geophysical Survey Systems could be considered, but their systems would require additional adaptation for lunar use, extending the lead time to over 30 months.//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NIRVSS will use suppliers from NASA's previous Resource Prospector Mission to ensure consistency and reliability. This supplier is ThermoFisher Scientific, which is known for its high-quality optical instruments and strong relationship with NASA, and will provide the spectrometer optical engines. The estimated lead time for ThermoFisher's NIR Process Analyzer ranges from 16 to 24 weeks, and the complete flight-ready NIRVSS system is expected to require over 12 months for production.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Additionally, there are several verification </a:t>
            </a:r>
            <a:r>
              <a:rPr lang="en"/>
              <a:t>methods</a:t>
            </a:r>
            <a:r>
              <a:rPr lang="en"/>
              <a:t> set in place for each instrumentation to determine if all mission requirements are met. The verifications methods include demonstrations, testing, and inspections.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f54c309f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f54c309f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81727b55c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81727b55c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marR="418083" rtl="0" algn="just">
              <a:lnSpc>
                <a:spcPct val="115000"/>
              </a:lnSpc>
              <a:spcBef>
                <a:spcPts val="0"/>
              </a:spcBef>
              <a:spcAft>
                <a:spcPts val="0"/>
              </a:spcAft>
              <a:buSzPts val="1100"/>
              <a:buChar char="-"/>
            </a:pPr>
            <a:r>
              <a:rPr lang="en" sz="1200">
                <a:solidFill>
                  <a:schemeClr val="dk1"/>
                </a:solidFill>
              </a:rPr>
              <a:t>During data collection, variables such as antenna orientation, survey speed, and regular calibration must be managed to ensure consistent data quality</a:t>
            </a:r>
            <a:endParaRPr sz="1200">
              <a:solidFill>
                <a:schemeClr val="dk1"/>
              </a:solidFill>
            </a:endParaRPr>
          </a:p>
          <a:p>
            <a:pPr indent="-304800" lvl="0" marL="457200" marR="418083" rtl="0" algn="just">
              <a:lnSpc>
                <a:spcPct val="115000"/>
              </a:lnSpc>
              <a:spcBef>
                <a:spcPts val="0"/>
              </a:spcBef>
              <a:spcAft>
                <a:spcPts val="0"/>
              </a:spcAft>
              <a:buClr>
                <a:schemeClr val="dk1"/>
              </a:buClr>
              <a:buSzPts val="1200"/>
              <a:buChar char="-"/>
            </a:pPr>
            <a:r>
              <a:rPr lang="en" sz="1200">
                <a:solidFill>
                  <a:schemeClr val="dk1"/>
                </a:solidFill>
              </a:rPr>
              <a:t>Linearity: accuracy test for spectrometers, thermal sensibility: temp</a:t>
            </a:r>
            <a:endParaRPr sz="1200">
              <a:solidFill>
                <a:schemeClr val="dk1"/>
              </a:solidFill>
            </a:endParaRPr>
          </a:p>
          <a:p>
            <a:pPr indent="-304800" lvl="0" marL="457200" marR="418083" rtl="0" algn="just">
              <a:lnSpc>
                <a:spcPct val="115000"/>
              </a:lnSpc>
              <a:spcBef>
                <a:spcPts val="0"/>
              </a:spcBef>
              <a:spcAft>
                <a:spcPts val="0"/>
              </a:spcAft>
              <a:buClr>
                <a:schemeClr val="dk1"/>
              </a:buClr>
              <a:buSzPts val="1200"/>
              <a:buChar char="-"/>
            </a:pPr>
            <a:r>
              <a:rPr lang="en" sz="1200">
                <a:solidFill>
                  <a:schemeClr val="dk1"/>
                </a:solidFill>
              </a:rPr>
              <a:t>Gpr: simulated images and field images have been used to determine the precision of GPRs, which is calculated by dividing the number of correctly detected rebars by all detected rebars</a:t>
            </a:r>
            <a:endParaRPr sz="1200">
              <a:solidFill>
                <a:schemeClr val="dk1"/>
              </a:solidFill>
            </a:endParaRPr>
          </a:p>
          <a:p>
            <a:pPr indent="-304800" lvl="0" marL="457200" marR="418083" rtl="0" algn="just">
              <a:lnSpc>
                <a:spcPct val="115000"/>
              </a:lnSpc>
              <a:spcBef>
                <a:spcPts val="0"/>
              </a:spcBef>
              <a:spcAft>
                <a:spcPts val="0"/>
              </a:spcAft>
              <a:buClr>
                <a:schemeClr val="dk1"/>
              </a:buClr>
              <a:buSzPts val="1200"/>
              <a:buChar char="-"/>
            </a:pPr>
            <a:r>
              <a:rPr lang="en" sz="1200">
                <a:solidFill>
                  <a:schemeClr val="dk1"/>
                </a:solidFill>
              </a:rPr>
              <a:t>Nirvss: different spectral resolutions, one from 10-20 nm and the other from 20-40 nm</a:t>
            </a:r>
            <a:endParaRPr sz="12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f54c309f2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f54c309f2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transmitter antenna will be expected to produce between 25 and 1500 MHz radio waves to take measurements below the surface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 a ratio of ground water-ice to regolith within the top meter of lunar regolith can be collected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Fulfills 2a (abundance) and 6n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Bracket 1: lamp, CMOS sensor, calibration temp sensor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Bracket 2: Spectrometer box</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Fulfills 6n</a:t>
            </a:r>
            <a:endParaRPr sz="120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f54c309f2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f54c309f2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different materials in the path of the radio can be obtained using the max voltage measured at that time.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 Using the speed of the rover and its position, the location of the underground deposits of water or other volatiles can be measured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spectral readings, the material being focused on can be determined by comparing to the known spectra of materials. This, combined with temperature readings and visual pictures will allow the Chilly mission to determine the nature of sedimentation in the lunar PSR’s</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surface composition as well as the sedimentation patterns of water-ice</a:t>
            </a:r>
            <a:endParaRPr sz="1200">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f54c309f20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f54c309f20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816fcb0b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816fcb0b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f47ad2898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f47ad2898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Our major requirements and </a:t>
            </a:r>
            <a:r>
              <a:rPr lang="en" sz="1800"/>
              <a:t>constraints</a:t>
            </a:r>
            <a:r>
              <a:rPr lang="en" sz="1800"/>
              <a:t> are listed below in this simplified requirements table. Some of the major driving </a:t>
            </a:r>
            <a:r>
              <a:rPr lang="en" sz="1800"/>
              <a:t>requirements</a:t>
            </a:r>
            <a:r>
              <a:rPr lang="en" sz="1800"/>
              <a:t> and constraints include a volume constraint of 1.5m in length, width, and height and a mass constraint of 85 kg. Both of these requirements have been met. Additionally, the limit of two scientific instruments has been met. As well as, the limit of radioactive material. The budget and schedule requirements have also been met and will be further discussed in the programmatics section.</a:t>
            </a: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f449a60b8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f449a60b8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f449a60b8f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f449a60b8f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 C: Each subsystem is allocated an approximately 70-day period in the time from phase C to phase D for tasks pertaining to construction to be completed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Phase D: Decision to use the Ames Research Center in Mountain View, CA due to its specialized </a:t>
            </a:r>
            <a:r>
              <a:rPr lang="en"/>
              <a:t>facilities</a:t>
            </a:r>
            <a:r>
              <a:rPr lang="en"/>
              <a:t> such as  wind tunnels and turbulent flow facilities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f449a60b8f_0_1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f449a60b8f_0_1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f449a60b8f_0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f449a60b8f_0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84800" y="1360775"/>
            <a:ext cx="4906200" cy="16812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84800" y="3274276"/>
            <a:ext cx="4906200" cy="405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nvSpPr>
        <p:spPr>
          <a:xfrm flipH="1" rot="-7951736">
            <a:off x="3529926" y="-1809034"/>
            <a:ext cx="7047570" cy="5408002"/>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62" y="4240596"/>
            <a:ext cx="9143876" cy="1028740"/>
            <a:chOff x="62" y="4240596"/>
            <a:chExt cx="9143876" cy="1028740"/>
          </a:xfrm>
        </p:grpSpPr>
        <p:sp>
          <p:nvSpPr>
            <p:cNvPr id="14" name="Google Shape;14;p2"/>
            <p:cNvSpPr/>
            <p:nvPr/>
          </p:nvSpPr>
          <p:spPr>
            <a:xfrm flipH="1">
              <a:off x="62" y="4240596"/>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2" y="4240596"/>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3" name="Shape 83"/>
        <p:cNvGrpSpPr/>
        <p:nvPr/>
      </p:nvGrpSpPr>
      <p:grpSpPr>
        <a:xfrm>
          <a:off x="0" y="0"/>
          <a:ext cx="0" cy="0"/>
          <a:chOff x="0" y="0"/>
          <a:chExt cx="0" cy="0"/>
        </a:xfrm>
      </p:grpSpPr>
      <p:grpSp>
        <p:nvGrpSpPr>
          <p:cNvPr id="84" name="Google Shape;84;p11"/>
          <p:cNvGrpSpPr/>
          <p:nvPr/>
        </p:nvGrpSpPr>
        <p:grpSpPr>
          <a:xfrm rot="-5400000">
            <a:off x="3833334" y="194857"/>
            <a:ext cx="1496308" cy="9162943"/>
            <a:chOff x="58" y="62"/>
            <a:chExt cx="1461095" cy="5143386"/>
          </a:xfrm>
        </p:grpSpPr>
        <p:sp>
          <p:nvSpPr>
            <p:cNvPr id="85" name="Google Shape;85;p11"/>
            <p:cNvSpPr/>
            <p:nvPr/>
          </p:nvSpPr>
          <p:spPr>
            <a:xfrm rot="5400000">
              <a:off x="-1841043" y="1841252"/>
              <a:ext cx="5143297" cy="1461095"/>
            </a:xfrm>
            <a:custGeom>
              <a:rect b="b" l="l" r="r" t="t"/>
              <a:pathLst>
                <a:path extrusionOk="0" h="39839" w="172913">
                  <a:moveTo>
                    <a:pt x="172913" y="1"/>
                  </a:moveTo>
                  <a:lnTo>
                    <a:pt x="0" y="16958"/>
                  </a:lnTo>
                  <a:lnTo>
                    <a:pt x="0" y="39839"/>
                  </a:lnTo>
                  <a:lnTo>
                    <a:pt x="172913" y="39839"/>
                  </a:lnTo>
                  <a:lnTo>
                    <a:pt x="1729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flipH="1" rot="5400000">
              <a:off x="-2101588" y="2101710"/>
              <a:ext cx="5143297" cy="940001"/>
            </a:xfrm>
            <a:custGeom>
              <a:rect b="b" l="l" r="r" t="t"/>
              <a:pathLst>
                <a:path extrusionOk="0" h="39839" w="172913">
                  <a:moveTo>
                    <a:pt x="172913" y="1"/>
                  </a:moveTo>
                  <a:lnTo>
                    <a:pt x="0" y="16958"/>
                  </a:lnTo>
                  <a:lnTo>
                    <a:pt x="0" y="39839"/>
                  </a:lnTo>
                  <a:lnTo>
                    <a:pt x="172913" y="39839"/>
                  </a:lnTo>
                  <a:lnTo>
                    <a:pt x="1729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11"/>
          <p:cNvSpPr/>
          <p:nvPr/>
        </p:nvSpPr>
        <p:spPr>
          <a:xfrm flipH="1" rot="-8674605">
            <a:off x="2767888" y="-2601252"/>
            <a:ext cx="7047518" cy="5407962"/>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txBox="1"/>
          <p:nvPr>
            <p:ph hasCustomPrompt="1" type="title"/>
          </p:nvPr>
        </p:nvSpPr>
        <p:spPr>
          <a:xfrm>
            <a:off x="1284000" y="1581975"/>
            <a:ext cx="6576000" cy="9627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9" name="Google Shape;89;p11"/>
          <p:cNvSpPr txBox="1"/>
          <p:nvPr>
            <p:ph idx="1" type="subTitle"/>
          </p:nvPr>
        </p:nvSpPr>
        <p:spPr>
          <a:xfrm>
            <a:off x="1284000" y="26195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0" name="Google Shape;90;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 name="Shape 91"/>
        <p:cNvGrpSpPr/>
        <p:nvPr/>
      </p:nvGrpSpPr>
      <p:grpSpPr>
        <a:xfrm>
          <a:off x="0" y="0"/>
          <a:ext cx="0" cy="0"/>
          <a:chOff x="0" y="0"/>
          <a:chExt cx="0" cy="0"/>
        </a:xfrm>
      </p:grpSpPr>
      <p:sp>
        <p:nvSpPr>
          <p:cNvPr id="92" name="Google Shape;92;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93" name="Shape 93"/>
        <p:cNvGrpSpPr/>
        <p:nvPr/>
      </p:nvGrpSpPr>
      <p:grpSpPr>
        <a:xfrm>
          <a:off x="0" y="0"/>
          <a:ext cx="0" cy="0"/>
          <a:chOff x="0" y="0"/>
          <a:chExt cx="0" cy="0"/>
        </a:xfrm>
      </p:grpSpPr>
      <p:sp>
        <p:nvSpPr>
          <p:cNvPr id="94" name="Google Shape;94;p13"/>
          <p:cNvSpPr txBox="1"/>
          <p:nvPr>
            <p:ph hasCustomPrompt="1" type="title"/>
          </p:nvPr>
        </p:nvSpPr>
        <p:spPr>
          <a:xfrm>
            <a:off x="2673921" y="1328475"/>
            <a:ext cx="844500" cy="44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b="1" sz="3000"/>
            </a:lvl2pPr>
            <a:lvl3pPr lvl="2" rtl="0">
              <a:spcBef>
                <a:spcPts val="0"/>
              </a:spcBef>
              <a:spcAft>
                <a:spcPts val="0"/>
              </a:spcAft>
              <a:buSzPts val="3000"/>
              <a:buNone/>
              <a:defRPr b="1" sz="3000"/>
            </a:lvl3pPr>
            <a:lvl4pPr lvl="3" rtl="0">
              <a:spcBef>
                <a:spcPts val="0"/>
              </a:spcBef>
              <a:spcAft>
                <a:spcPts val="0"/>
              </a:spcAft>
              <a:buSzPts val="3000"/>
              <a:buNone/>
              <a:defRPr b="1" sz="3000"/>
            </a:lvl4pPr>
            <a:lvl5pPr lvl="4" rtl="0">
              <a:spcBef>
                <a:spcPts val="0"/>
              </a:spcBef>
              <a:spcAft>
                <a:spcPts val="0"/>
              </a:spcAft>
              <a:buSzPts val="3000"/>
              <a:buNone/>
              <a:defRPr b="1" sz="3000"/>
            </a:lvl5pPr>
            <a:lvl6pPr lvl="5" rtl="0">
              <a:spcBef>
                <a:spcPts val="0"/>
              </a:spcBef>
              <a:spcAft>
                <a:spcPts val="0"/>
              </a:spcAft>
              <a:buSzPts val="3000"/>
              <a:buNone/>
              <a:defRPr b="1" sz="3000"/>
            </a:lvl6pPr>
            <a:lvl7pPr lvl="6" rtl="0">
              <a:spcBef>
                <a:spcPts val="0"/>
              </a:spcBef>
              <a:spcAft>
                <a:spcPts val="0"/>
              </a:spcAft>
              <a:buSzPts val="3000"/>
              <a:buNone/>
              <a:defRPr b="1" sz="3000"/>
            </a:lvl7pPr>
            <a:lvl8pPr lvl="7" rtl="0">
              <a:spcBef>
                <a:spcPts val="0"/>
              </a:spcBef>
              <a:spcAft>
                <a:spcPts val="0"/>
              </a:spcAft>
              <a:buSzPts val="3000"/>
              <a:buNone/>
              <a:defRPr b="1" sz="3000"/>
            </a:lvl8pPr>
            <a:lvl9pPr lvl="8" rtl="0">
              <a:spcBef>
                <a:spcPts val="0"/>
              </a:spcBef>
              <a:spcAft>
                <a:spcPts val="0"/>
              </a:spcAft>
              <a:buSzPts val="3000"/>
              <a:buNone/>
              <a:defRPr b="1" sz="3000"/>
            </a:lvl9pPr>
          </a:lstStyle>
          <a:p>
            <a:r>
              <a:t>xx%</a:t>
            </a:r>
          </a:p>
        </p:txBody>
      </p:sp>
      <p:sp>
        <p:nvSpPr>
          <p:cNvPr id="95" name="Google Shape;95;p13"/>
          <p:cNvSpPr txBox="1"/>
          <p:nvPr>
            <p:ph hasCustomPrompt="1" idx="2" type="title"/>
          </p:nvPr>
        </p:nvSpPr>
        <p:spPr>
          <a:xfrm>
            <a:off x="2673921" y="3581349"/>
            <a:ext cx="844500" cy="44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b="1" sz="3000"/>
            </a:lvl2pPr>
            <a:lvl3pPr lvl="2" rtl="0">
              <a:spcBef>
                <a:spcPts val="0"/>
              </a:spcBef>
              <a:spcAft>
                <a:spcPts val="0"/>
              </a:spcAft>
              <a:buSzPts val="3000"/>
              <a:buNone/>
              <a:defRPr b="1" sz="3000"/>
            </a:lvl3pPr>
            <a:lvl4pPr lvl="3" rtl="0">
              <a:spcBef>
                <a:spcPts val="0"/>
              </a:spcBef>
              <a:spcAft>
                <a:spcPts val="0"/>
              </a:spcAft>
              <a:buSzPts val="3000"/>
              <a:buNone/>
              <a:defRPr b="1" sz="3000"/>
            </a:lvl4pPr>
            <a:lvl5pPr lvl="4" rtl="0">
              <a:spcBef>
                <a:spcPts val="0"/>
              </a:spcBef>
              <a:spcAft>
                <a:spcPts val="0"/>
              </a:spcAft>
              <a:buSzPts val="3000"/>
              <a:buNone/>
              <a:defRPr b="1" sz="3000"/>
            </a:lvl5pPr>
            <a:lvl6pPr lvl="5" rtl="0">
              <a:spcBef>
                <a:spcPts val="0"/>
              </a:spcBef>
              <a:spcAft>
                <a:spcPts val="0"/>
              </a:spcAft>
              <a:buSzPts val="3000"/>
              <a:buNone/>
              <a:defRPr b="1" sz="3000"/>
            </a:lvl6pPr>
            <a:lvl7pPr lvl="6" rtl="0">
              <a:spcBef>
                <a:spcPts val="0"/>
              </a:spcBef>
              <a:spcAft>
                <a:spcPts val="0"/>
              </a:spcAft>
              <a:buSzPts val="3000"/>
              <a:buNone/>
              <a:defRPr b="1" sz="3000"/>
            </a:lvl7pPr>
            <a:lvl8pPr lvl="7" rtl="0">
              <a:spcBef>
                <a:spcPts val="0"/>
              </a:spcBef>
              <a:spcAft>
                <a:spcPts val="0"/>
              </a:spcAft>
              <a:buSzPts val="3000"/>
              <a:buNone/>
              <a:defRPr b="1" sz="3000"/>
            </a:lvl8pPr>
            <a:lvl9pPr lvl="8" rtl="0">
              <a:spcBef>
                <a:spcPts val="0"/>
              </a:spcBef>
              <a:spcAft>
                <a:spcPts val="0"/>
              </a:spcAft>
              <a:buSzPts val="3000"/>
              <a:buNone/>
              <a:defRPr b="1" sz="3000"/>
            </a:lvl9pPr>
          </a:lstStyle>
          <a:p>
            <a:r>
              <a:t>xx%</a:t>
            </a:r>
          </a:p>
        </p:txBody>
      </p:sp>
      <p:sp>
        <p:nvSpPr>
          <p:cNvPr id="96" name="Google Shape;96;p13"/>
          <p:cNvSpPr txBox="1"/>
          <p:nvPr>
            <p:ph hasCustomPrompt="1" idx="3" type="title"/>
          </p:nvPr>
        </p:nvSpPr>
        <p:spPr>
          <a:xfrm>
            <a:off x="2673921" y="2454908"/>
            <a:ext cx="844500" cy="44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b="1" sz="3000"/>
            </a:lvl2pPr>
            <a:lvl3pPr lvl="2" rtl="0">
              <a:spcBef>
                <a:spcPts val="0"/>
              </a:spcBef>
              <a:spcAft>
                <a:spcPts val="0"/>
              </a:spcAft>
              <a:buSzPts val="3000"/>
              <a:buNone/>
              <a:defRPr b="1" sz="3000"/>
            </a:lvl3pPr>
            <a:lvl4pPr lvl="3" rtl="0">
              <a:spcBef>
                <a:spcPts val="0"/>
              </a:spcBef>
              <a:spcAft>
                <a:spcPts val="0"/>
              </a:spcAft>
              <a:buSzPts val="3000"/>
              <a:buNone/>
              <a:defRPr b="1" sz="3000"/>
            </a:lvl4pPr>
            <a:lvl5pPr lvl="4" rtl="0">
              <a:spcBef>
                <a:spcPts val="0"/>
              </a:spcBef>
              <a:spcAft>
                <a:spcPts val="0"/>
              </a:spcAft>
              <a:buSzPts val="3000"/>
              <a:buNone/>
              <a:defRPr b="1" sz="3000"/>
            </a:lvl5pPr>
            <a:lvl6pPr lvl="5" rtl="0">
              <a:spcBef>
                <a:spcPts val="0"/>
              </a:spcBef>
              <a:spcAft>
                <a:spcPts val="0"/>
              </a:spcAft>
              <a:buSzPts val="3000"/>
              <a:buNone/>
              <a:defRPr b="1" sz="3000"/>
            </a:lvl6pPr>
            <a:lvl7pPr lvl="6" rtl="0">
              <a:spcBef>
                <a:spcPts val="0"/>
              </a:spcBef>
              <a:spcAft>
                <a:spcPts val="0"/>
              </a:spcAft>
              <a:buSzPts val="3000"/>
              <a:buNone/>
              <a:defRPr b="1" sz="3000"/>
            </a:lvl7pPr>
            <a:lvl8pPr lvl="7" rtl="0">
              <a:spcBef>
                <a:spcPts val="0"/>
              </a:spcBef>
              <a:spcAft>
                <a:spcPts val="0"/>
              </a:spcAft>
              <a:buSzPts val="3000"/>
              <a:buNone/>
              <a:defRPr b="1" sz="3000"/>
            </a:lvl8pPr>
            <a:lvl9pPr lvl="8" rtl="0">
              <a:spcBef>
                <a:spcPts val="0"/>
              </a:spcBef>
              <a:spcAft>
                <a:spcPts val="0"/>
              </a:spcAft>
              <a:buSzPts val="3000"/>
              <a:buNone/>
              <a:defRPr b="1" sz="3000"/>
            </a:lvl9pPr>
          </a:lstStyle>
          <a:p>
            <a:r>
              <a:t>xx%</a:t>
            </a:r>
          </a:p>
        </p:txBody>
      </p:sp>
      <p:sp>
        <p:nvSpPr>
          <p:cNvPr id="97" name="Google Shape;97;p13"/>
          <p:cNvSpPr txBox="1"/>
          <p:nvPr>
            <p:ph hasCustomPrompt="1" idx="4" type="title"/>
          </p:nvPr>
        </p:nvSpPr>
        <p:spPr>
          <a:xfrm>
            <a:off x="5625733" y="2460704"/>
            <a:ext cx="844500" cy="44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b="1" sz="3000"/>
            </a:lvl2pPr>
            <a:lvl3pPr lvl="2" rtl="0">
              <a:spcBef>
                <a:spcPts val="0"/>
              </a:spcBef>
              <a:spcAft>
                <a:spcPts val="0"/>
              </a:spcAft>
              <a:buSzPts val="3000"/>
              <a:buNone/>
              <a:defRPr b="1" sz="3000"/>
            </a:lvl3pPr>
            <a:lvl4pPr lvl="3" rtl="0">
              <a:spcBef>
                <a:spcPts val="0"/>
              </a:spcBef>
              <a:spcAft>
                <a:spcPts val="0"/>
              </a:spcAft>
              <a:buSzPts val="3000"/>
              <a:buNone/>
              <a:defRPr b="1" sz="3000"/>
            </a:lvl4pPr>
            <a:lvl5pPr lvl="4" rtl="0">
              <a:spcBef>
                <a:spcPts val="0"/>
              </a:spcBef>
              <a:spcAft>
                <a:spcPts val="0"/>
              </a:spcAft>
              <a:buSzPts val="3000"/>
              <a:buNone/>
              <a:defRPr b="1" sz="3000"/>
            </a:lvl5pPr>
            <a:lvl6pPr lvl="5" rtl="0">
              <a:spcBef>
                <a:spcPts val="0"/>
              </a:spcBef>
              <a:spcAft>
                <a:spcPts val="0"/>
              </a:spcAft>
              <a:buSzPts val="3000"/>
              <a:buNone/>
              <a:defRPr b="1" sz="3000"/>
            </a:lvl6pPr>
            <a:lvl7pPr lvl="6" rtl="0">
              <a:spcBef>
                <a:spcPts val="0"/>
              </a:spcBef>
              <a:spcAft>
                <a:spcPts val="0"/>
              </a:spcAft>
              <a:buSzPts val="3000"/>
              <a:buNone/>
              <a:defRPr b="1" sz="3000"/>
            </a:lvl7pPr>
            <a:lvl8pPr lvl="7" rtl="0">
              <a:spcBef>
                <a:spcPts val="0"/>
              </a:spcBef>
              <a:spcAft>
                <a:spcPts val="0"/>
              </a:spcAft>
              <a:buSzPts val="3000"/>
              <a:buNone/>
              <a:defRPr b="1" sz="3000"/>
            </a:lvl8pPr>
            <a:lvl9pPr lvl="8" rtl="0">
              <a:spcBef>
                <a:spcPts val="0"/>
              </a:spcBef>
              <a:spcAft>
                <a:spcPts val="0"/>
              </a:spcAft>
              <a:buSzPts val="3000"/>
              <a:buNone/>
              <a:defRPr b="1" sz="3000"/>
            </a:lvl9pPr>
          </a:lstStyle>
          <a:p>
            <a:r>
              <a:t>xx%</a:t>
            </a:r>
          </a:p>
        </p:txBody>
      </p:sp>
      <p:sp>
        <p:nvSpPr>
          <p:cNvPr id="98" name="Google Shape;98;p13"/>
          <p:cNvSpPr txBox="1"/>
          <p:nvPr>
            <p:ph hasCustomPrompt="1" idx="5" type="title"/>
          </p:nvPr>
        </p:nvSpPr>
        <p:spPr>
          <a:xfrm>
            <a:off x="5625733" y="1328475"/>
            <a:ext cx="844500" cy="44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b="1" sz="3000"/>
            </a:lvl2pPr>
            <a:lvl3pPr lvl="2" rtl="0">
              <a:spcBef>
                <a:spcPts val="0"/>
              </a:spcBef>
              <a:spcAft>
                <a:spcPts val="0"/>
              </a:spcAft>
              <a:buSzPts val="3000"/>
              <a:buNone/>
              <a:defRPr b="1" sz="3000"/>
            </a:lvl3pPr>
            <a:lvl4pPr lvl="3" rtl="0">
              <a:spcBef>
                <a:spcPts val="0"/>
              </a:spcBef>
              <a:spcAft>
                <a:spcPts val="0"/>
              </a:spcAft>
              <a:buSzPts val="3000"/>
              <a:buNone/>
              <a:defRPr b="1" sz="3000"/>
            </a:lvl4pPr>
            <a:lvl5pPr lvl="4" rtl="0">
              <a:spcBef>
                <a:spcPts val="0"/>
              </a:spcBef>
              <a:spcAft>
                <a:spcPts val="0"/>
              </a:spcAft>
              <a:buSzPts val="3000"/>
              <a:buNone/>
              <a:defRPr b="1" sz="3000"/>
            </a:lvl5pPr>
            <a:lvl6pPr lvl="5" rtl="0">
              <a:spcBef>
                <a:spcPts val="0"/>
              </a:spcBef>
              <a:spcAft>
                <a:spcPts val="0"/>
              </a:spcAft>
              <a:buSzPts val="3000"/>
              <a:buNone/>
              <a:defRPr b="1" sz="3000"/>
            </a:lvl6pPr>
            <a:lvl7pPr lvl="6" rtl="0">
              <a:spcBef>
                <a:spcPts val="0"/>
              </a:spcBef>
              <a:spcAft>
                <a:spcPts val="0"/>
              </a:spcAft>
              <a:buSzPts val="3000"/>
              <a:buNone/>
              <a:defRPr b="1" sz="3000"/>
            </a:lvl7pPr>
            <a:lvl8pPr lvl="7" rtl="0">
              <a:spcBef>
                <a:spcPts val="0"/>
              </a:spcBef>
              <a:spcAft>
                <a:spcPts val="0"/>
              </a:spcAft>
              <a:buSzPts val="3000"/>
              <a:buNone/>
              <a:defRPr b="1" sz="3000"/>
            </a:lvl8pPr>
            <a:lvl9pPr lvl="8" rtl="0">
              <a:spcBef>
                <a:spcPts val="0"/>
              </a:spcBef>
              <a:spcAft>
                <a:spcPts val="0"/>
              </a:spcAft>
              <a:buSzPts val="3000"/>
              <a:buNone/>
              <a:defRPr b="1" sz="3000"/>
            </a:lvl9pPr>
          </a:lstStyle>
          <a:p>
            <a:r>
              <a:t>xx%</a:t>
            </a:r>
          </a:p>
        </p:txBody>
      </p:sp>
      <p:sp>
        <p:nvSpPr>
          <p:cNvPr id="99" name="Google Shape;99;p13"/>
          <p:cNvSpPr txBox="1"/>
          <p:nvPr>
            <p:ph hasCustomPrompt="1" idx="6" type="title"/>
          </p:nvPr>
        </p:nvSpPr>
        <p:spPr>
          <a:xfrm>
            <a:off x="5625733" y="3581349"/>
            <a:ext cx="844500" cy="44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b="1" sz="3000"/>
            </a:lvl2pPr>
            <a:lvl3pPr lvl="2" rtl="0">
              <a:spcBef>
                <a:spcPts val="0"/>
              </a:spcBef>
              <a:spcAft>
                <a:spcPts val="0"/>
              </a:spcAft>
              <a:buSzPts val="3000"/>
              <a:buNone/>
              <a:defRPr b="1" sz="3000"/>
            </a:lvl3pPr>
            <a:lvl4pPr lvl="3" rtl="0">
              <a:spcBef>
                <a:spcPts val="0"/>
              </a:spcBef>
              <a:spcAft>
                <a:spcPts val="0"/>
              </a:spcAft>
              <a:buSzPts val="3000"/>
              <a:buNone/>
              <a:defRPr b="1" sz="3000"/>
            </a:lvl4pPr>
            <a:lvl5pPr lvl="4" rtl="0">
              <a:spcBef>
                <a:spcPts val="0"/>
              </a:spcBef>
              <a:spcAft>
                <a:spcPts val="0"/>
              </a:spcAft>
              <a:buSzPts val="3000"/>
              <a:buNone/>
              <a:defRPr b="1" sz="3000"/>
            </a:lvl5pPr>
            <a:lvl6pPr lvl="5" rtl="0">
              <a:spcBef>
                <a:spcPts val="0"/>
              </a:spcBef>
              <a:spcAft>
                <a:spcPts val="0"/>
              </a:spcAft>
              <a:buSzPts val="3000"/>
              <a:buNone/>
              <a:defRPr b="1" sz="3000"/>
            </a:lvl6pPr>
            <a:lvl7pPr lvl="6" rtl="0">
              <a:spcBef>
                <a:spcPts val="0"/>
              </a:spcBef>
              <a:spcAft>
                <a:spcPts val="0"/>
              </a:spcAft>
              <a:buSzPts val="3000"/>
              <a:buNone/>
              <a:defRPr b="1" sz="3000"/>
            </a:lvl7pPr>
            <a:lvl8pPr lvl="7" rtl="0">
              <a:spcBef>
                <a:spcPts val="0"/>
              </a:spcBef>
              <a:spcAft>
                <a:spcPts val="0"/>
              </a:spcAft>
              <a:buSzPts val="3000"/>
              <a:buNone/>
              <a:defRPr b="1" sz="3000"/>
            </a:lvl8pPr>
            <a:lvl9pPr lvl="8" rtl="0">
              <a:spcBef>
                <a:spcPts val="0"/>
              </a:spcBef>
              <a:spcAft>
                <a:spcPts val="0"/>
              </a:spcAft>
              <a:buSzPts val="3000"/>
              <a:buNone/>
              <a:defRPr b="1" sz="3000"/>
            </a:lvl9pPr>
          </a:lstStyle>
          <a:p>
            <a:r>
              <a:t>xx%</a:t>
            </a:r>
          </a:p>
        </p:txBody>
      </p:sp>
      <p:sp>
        <p:nvSpPr>
          <p:cNvPr id="100" name="Google Shape;100;p13"/>
          <p:cNvSpPr txBox="1"/>
          <p:nvPr>
            <p:ph idx="1" type="subTitle"/>
          </p:nvPr>
        </p:nvSpPr>
        <p:spPr>
          <a:xfrm>
            <a:off x="1801894" y="1827973"/>
            <a:ext cx="2588400" cy="44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01" name="Google Shape;101;p13"/>
          <p:cNvSpPr txBox="1"/>
          <p:nvPr>
            <p:ph idx="7" type="subTitle"/>
          </p:nvPr>
        </p:nvSpPr>
        <p:spPr>
          <a:xfrm>
            <a:off x="1801894" y="2954437"/>
            <a:ext cx="2588400" cy="44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02" name="Google Shape;102;p13"/>
          <p:cNvSpPr txBox="1"/>
          <p:nvPr>
            <p:ph idx="8" type="subTitle"/>
          </p:nvPr>
        </p:nvSpPr>
        <p:spPr>
          <a:xfrm>
            <a:off x="1801894" y="4080902"/>
            <a:ext cx="2588400" cy="44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03" name="Google Shape;103;p13"/>
          <p:cNvSpPr txBox="1"/>
          <p:nvPr>
            <p:ph idx="9" type="subTitle"/>
          </p:nvPr>
        </p:nvSpPr>
        <p:spPr>
          <a:xfrm>
            <a:off x="4753706" y="2960256"/>
            <a:ext cx="2588400" cy="44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04" name="Google Shape;104;p13"/>
          <p:cNvSpPr txBox="1"/>
          <p:nvPr>
            <p:ph idx="13" type="subTitle"/>
          </p:nvPr>
        </p:nvSpPr>
        <p:spPr>
          <a:xfrm>
            <a:off x="4753706" y="4080902"/>
            <a:ext cx="2588400" cy="44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05" name="Google Shape;105;p13"/>
          <p:cNvSpPr txBox="1"/>
          <p:nvPr>
            <p:ph idx="14" type="subTitle"/>
          </p:nvPr>
        </p:nvSpPr>
        <p:spPr>
          <a:xfrm>
            <a:off x="4753706" y="1839586"/>
            <a:ext cx="2588400" cy="44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106" name="Google Shape;106;p13"/>
          <p:cNvGrpSpPr/>
          <p:nvPr/>
        </p:nvGrpSpPr>
        <p:grpSpPr>
          <a:xfrm>
            <a:off x="0" y="53"/>
            <a:ext cx="1581151" cy="5143392"/>
            <a:chOff x="0" y="53"/>
            <a:chExt cx="1581151" cy="5143392"/>
          </a:xfrm>
        </p:grpSpPr>
        <p:sp>
          <p:nvSpPr>
            <p:cNvPr id="107" name="Google Shape;107;p13"/>
            <p:cNvSpPr/>
            <p:nvPr/>
          </p:nvSpPr>
          <p:spPr>
            <a:xfrm rot="5400000">
              <a:off x="-1781053" y="1781241"/>
              <a:ext cx="5143297" cy="1581110"/>
            </a:xfrm>
            <a:custGeom>
              <a:rect b="b" l="l" r="r" t="t"/>
              <a:pathLst>
                <a:path extrusionOk="0" h="39839" w="172913">
                  <a:moveTo>
                    <a:pt x="172913" y="1"/>
                  </a:moveTo>
                  <a:lnTo>
                    <a:pt x="0" y="16958"/>
                  </a:lnTo>
                  <a:lnTo>
                    <a:pt x="0" y="39839"/>
                  </a:lnTo>
                  <a:lnTo>
                    <a:pt x="172913" y="39839"/>
                  </a:lnTo>
                  <a:lnTo>
                    <a:pt x="1729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flipH="1" rot="5400000">
              <a:off x="-2070474" y="2070527"/>
              <a:ext cx="5143297" cy="1002349"/>
            </a:xfrm>
            <a:custGeom>
              <a:rect b="b" l="l" r="r" t="t"/>
              <a:pathLst>
                <a:path extrusionOk="0" h="39839" w="172913">
                  <a:moveTo>
                    <a:pt x="172913" y="1"/>
                  </a:moveTo>
                  <a:lnTo>
                    <a:pt x="0" y="16958"/>
                  </a:lnTo>
                  <a:lnTo>
                    <a:pt x="0" y="39839"/>
                  </a:lnTo>
                  <a:lnTo>
                    <a:pt x="172913" y="39839"/>
                  </a:lnTo>
                  <a:lnTo>
                    <a:pt x="1729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3"/>
          <p:cNvSpPr/>
          <p:nvPr/>
        </p:nvSpPr>
        <p:spPr>
          <a:xfrm rot="-5793611">
            <a:off x="5108914" y="667251"/>
            <a:ext cx="7047727" cy="5408122"/>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b="1"/>
            </a:lvl2pPr>
            <a:lvl3pPr lvl="2" rtl="0">
              <a:spcBef>
                <a:spcPts val="0"/>
              </a:spcBef>
              <a:spcAft>
                <a:spcPts val="0"/>
              </a:spcAft>
              <a:buSzPts val="3500"/>
              <a:buNone/>
              <a:defRPr b="1"/>
            </a:lvl3pPr>
            <a:lvl4pPr lvl="3" rtl="0">
              <a:spcBef>
                <a:spcPts val="0"/>
              </a:spcBef>
              <a:spcAft>
                <a:spcPts val="0"/>
              </a:spcAft>
              <a:buSzPts val="3500"/>
              <a:buNone/>
              <a:defRPr b="1"/>
            </a:lvl4pPr>
            <a:lvl5pPr lvl="4" rtl="0">
              <a:spcBef>
                <a:spcPts val="0"/>
              </a:spcBef>
              <a:spcAft>
                <a:spcPts val="0"/>
              </a:spcAft>
              <a:buSzPts val="3500"/>
              <a:buNone/>
              <a:defRPr b="1"/>
            </a:lvl5pPr>
            <a:lvl6pPr lvl="5" rtl="0">
              <a:spcBef>
                <a:spcPts val="0"/>
              </a:spcBef>
              <a:spcAft>
                <a:spcPts val="0"/>
              </a:spcAft>
              <a:buSzPts val="3500"/>
              <a:buNone/>
              <a:defRPr b="1"/>
            </a:lvl6pPr>
            <a:lvl7pPr lvl="6" rtl="0">
              <a:spcBef>
                <a:spcPts val="0"/>
              </a:spcBef>
              <a:spcAft>
                <a:spcPts val="0"/>
              </a:spcAft>
              <a:buSzPts val="3500"/>
              <a:buNone/>
              <a:defRPr b="1"/>
            </a:lvl7pPr>
            <a:lvl8pPr lvl="7" rtl="0">
              <a:spcBef>
                <a:spcPts val="0"/>
              </a:spcBef>
              <a:spcAft>
                <a:spcPts val="0"/>
              </a:spcAft>
              <a:buSzPts val="3500"/>
              <a:buNone/>
              <a:defRPr b="1"/>
            </a:lvl8pPr>
            <a:lvl9pPr lvl="8" rtl="0">
              <a:spcBef>
                <a:spcPts val="0"/>
              </a:spcBef>
              <a:spcAft>
                <a:spcPts val="0"/>
              </a:spcAft>
              <a:buSzPts val="3500"/>
              <a:buNone/>
              <a:defRPr b="1"/>
            </a:lvl9pPr>
          </a:lstStyle>
          <a:p/>
        </p:txBody>
      </p:sp>
      <p:sp>
        <p:nvSpPr>
          <p:cNvPr id="111" name="Google Shape;111;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112" name="Shape 112"/>
        <p:cNvGrpSpPr/>
        <p:nvPr/>
      </p:nvGrpSpPr>
      <p:grpSpPr>
        <a:xfrm>
          <a:off x="0" y="0"/>
          <a:ext cx="0" cy="0"/>
          <a:chOff x="0" y="0"/>
          <a:chExt cx="0" cy="0"/>
        </a:xfrm>
      </p:grpSpPr>
      <p:sp>
        <p:nvSpPr>
          <p:cNvPr id="113" name="Google Shape;113;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14" name="Google Shape;114;p14"/>
          <p:cNvGrpSpPr/>
          <p:nvPr/>
        </p:nvGrpSpPr>
        <p:grpSpPr>
          <a:xfrm>
            <a:off x="50" y="4819621"/>
            <a:ext cx="9143876" cy="449868"/>
            <a:chOff x="62" y="4240596"/>
            <a:chExt cx="9143876" cy="1028740"/>
          </a:xfrm>
        </p:grpSpPr>
        <p:sp>
          <p:nvSpPr>
            <p:cNvPr id="115" name="Google Shape;115;p14"/>
            <p:cNvSpPr/>
            <p:nvPr/>
          </p:nvSpPr>
          <p:spPr>
            <a:xfrm flipH="1">
              <a:off x="62" y="4240596"/>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62" y="4240596"/>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4"/>
          <p:cNvSpPr/>
          <p:nvPr/>
        </p:nvSpPr>
        <p:spPr>
          <a:xfrm flipH="1" rot="9424676">
            <a:off x="-2604885" y="-2229434"/>
            <a:ext cx="7047918" cy="5408269"/>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
    <p:spTree>
      <p:nvGrpSpPr>
        <p:cNvPr id="119" name="Shape 119"/>
        <p:cNvGrpSpPr/>
        <p:nvPr/>
      </p:nvGrpSpPr>
      <p:grpSpPr>
        <a:xfrm>
          <a:off x="0" y="0"/>
          <a:ext cx="0" cy="0"/>
          <a:chOff x="0" y="0"/>
          <a:chExt cx="0" cy="0"/>
        </a:xfrm>
      </p:grpSpPr>
      <p:sp>
        <p:nvSpPr>
          <p:cNvPr id="120" name="Google Shape;120;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21" name="Google Shape;121;p15"/>
          <p:cNvGrpSpPr/>
          <p:nvPr/>
        </p:nvGrpSpPr>
        <p:grpSpPr>
          <a:xfrm>
            <a:off x="48" y="50"/>
            <a:ext cx="380889" cy="5143389"/>
            <a:chOff x="41" y="56"/>
            <a:chExt cx="1581110" cy="5143389"/>
          </a:xfrm>
        </p:grpSpPr>
        <p:sp>
          <p:nvSpPr>
            <p:cNvPr id="122" name="Google Shape;122;p15"/>
            <p:cNvSpPr/>
            <p:nvPr/>
          </p:nvSpPr>
          <p:spPr>
            <a:xfrm rot="5400000">
              <a:off x="-1781053" y="1781241"/>
              <a:ext cx="5143297" cy="1581110"/>
            </a:xfrm>
            <a:custGeom>
              <a:rect b="b" l="l" r="r" t="t"/>
              <a:pathLst>
                <a:path extrusionOk="0" h="39839" w="172913">
                  <a:moveTo>
                    <a:pt x="172913" y="1"/>
                  </a:moveTo>
                  <a:lnTo>
                    <a:pt x="0" y="16958"/>
                  </a:lnTo>
                  <a:lnTo>
                    <a:pt x="0" y="39839"/>
                  </a:lnTo>
                  <a:lnTo>
                    <a:pt x="172913" y="39839"/>
                  </a:lnTo>
                  <a:lnTo>
                    <a:pt x="1729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flipH="1" rot="5400000">
              <a:off x="-1781053" y="1781149"/>
              <a:ext cx="5143297" cy="1581110"/>
            </a:xfrm>
            <a:custGeom>
              <a:rect b="b" l="l" r="r" t="t"/>
              <a:pathLst>
                <a:path extrusionOk="0" h="39839" w="172913">
                  <a:moveTo>
                    <a:pt x="172913" y="1"/>
                  </a:moveTo>
                  <a:lnTo>
                    <a:pt x="0" y="16958"/>
                  </a:lnTo>
                  <a:lnTo>
                    <a:pt x="0" y="39839"/>
                  </a:lnTo>
                  <a:lnTo>
                    <a:pt x="172913" y="39839"/>
                  </a:lnTo>
                  <a:lnTo>
                    <a:pt x="1729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5"/>
          <p:cNvSpPr/>
          <p:nvPr/>
        </p:nvSpPr>
        <p:spPr>
          <a:xfrm flipH="1" rot="-1761608">
            <a:off x="4904819" y="1482620"/>
            <a:ext cx="7048168" cy="5408460"/>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
    <p:spTree>
      <p:nvGrpSpPr>
        <p:cNvPr id="126" name="Shape 126"/>
        <p:cNvGrpSpPr/>
        <p:nvPr/>
      </p:nvGrpSpPr>
      <p:grpSpPr>
        <a:xfrm>
          <a:off x="0" y="0"/>
          <a:ext cx="0" cy="0"/>
          <a:chOff x="0" y="0"/>
          <a:chExt cx="0" cy="0"/>
        </a:xfrm>
      </p:grpSpPr>
      <p:sp>
        <p:nvSpPr>
          <p:cNvPr id="127" name="Google Shape;127;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28" name="Google Shape;128;p16"/>
          <p:cNvGrpSpPr/>
          <p:nvPr/>
        </p:nvGrpSpPr>
        <p:grpSpPr>
          <a:xfrm>
            <a:off x="50" y="-2"/>
            <a:ext cx="9143876" cy="525892"/>
            <a:chOff x="62" y="-4"/>
            <a:chExt cx="9143876" cy="1028740"/>
          </a:xfrm>
        </p:grpSpPr>
        <p:sp>
          <p:nvSpPr>
            <p:cNvPr id="129" name="Google Shape;129;p16"/>
            <p:cNvSpPr/>
            <p:nvPr/>
          </p:nvSpPr>
          <p:spPr>
            <a:xfrm flipH="1" rot="10800000">
              <a:off x="62" y="-4"/>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rot="10800000">
              <a:off x="62" y="-4"/>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16"/>
          <p:cNvSpPr/>
          <p:nvPr/>
        </p:nvSpPr>
        <p:spPr>
          <a:xfrm flipH="1" rot="1909010">
            <a:off x="-1153076" y="2930738"/>
            <a:ext cx="7048160" cy="5408454"/>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33" name="Shape 133"/>
        <p:cNvGrpSpPr/>
        <p:nvPr/>
      </p:nvGrpSpPr>
      <p:grpSpPr>
        <a:xfrm>
          <a:off x="0" y="0"/>
          <a:ext cx="0" cy="0"/>
          <a:chOff x="0" y="0"/>
          <a:chExt cx="0" cy="0"/>
        </a:xfrm>
      </p:grpSpPr>
      <p:grpSp>
        <p:nvGrpSpPr>
          <p:cNvPr id="134" name="Google Shape;134;p17"/>
          <p:cNvGrpSpPr/>
          <p:nvPr/>
        </p:nvGrpSpPr>
        <p:grpSpPr>
          <a:xfrm>
            <a:off x="6763013" y="100"/>
            <a:ext cx="2380497" cy="5143397"/>
            <a:chOff x="8422599" y="100"/>
            <a:chExt cx="721385" cy="5143397"/>
          </a:xfrm>
        </p:grpSpPr>
        <p:sp>
          <p:nvSpPr>
            <p:cNvPr id="135" name="Google Shape;135;p17"/>
            <p:cNvSpPr/>
            <p:nvPr/>
          </p:nvSpPr>
          <p:spPr>
            <a:xfrm rot="-5400000">
              <a:off x="6211643" y="2211056"/>
              <a:ext cx="5143297" cy="721385"/>
            </a:xfrm>
            <a:custGeom>
              <a:rect b="b" l="l" r="r" t="t"/>
              <a:pathLst>
                <a:path extrusionOk="0" h="39839" w="172913">
                  <a:moveTo>
                    <a:pt x="172913" y="1"/>
                  </a:moveTo>
                  <a:lnTo>
                    <a:pt x="0" y="16958"/>
                  </a:lnTo>
                  <a:lnTo>
                    <a:pt x="0" y="39839"/>
                  </a:lnTo>
                  <a:lnTo>
                    <a:pt x="172913" y="39839"/>
                  </a:lnTo>
                  <a:lnTo>
                    <a:pt x="1729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flipH="1" rot="-5400000">
              <a:off x="6321342" y="2320863"/>
              <a:ext cx="5143297" cy="501971"/>
            </a:xfrm>
            <a:custGeom>
              <a:rect b="b" l="l" r="r" t="t"/>
              <a:pathLst>
                <a:path extrusionOk="0" h="39839" w="172913">
                  <a:moveTo>
                    <a:pt x="172913" y="1"/>
                  </a:moveTo>
                  <a:lnTo>
                    <a:pt x="0" y="16958"/>
                  </a:lnTo>
                  <a:lnTo>
                    <a:pt x="0" y="39839"/>
                  </a:lnTo>
                  <a:lnTo>
                    <a:pt x="172913" y="39839"/>
                  </a:lnTo>
                  <a:lnTo>
                    <a:pt x="1729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17"/>
          <p:cNvSpPr/>
          <p:nvPr/>
        </p:nvSpPr>
        <p:spPr>
          <a:xfrm flipH="1" rot="7154954">
            <a:off x="-2585066" y="-810543"/>
            <a:ext cx="7047515" cy="5407959"/>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txBox="1"/>
          <p:nvPr>
            <p:ph hasCustomPrompt="1" type="title"/>
          </p:nvPr>
        </p:nvSpPr>
        <p:spPr>
          <a:xfrm>
            <a:off x="2112838" y="2013157"/>
            <a:ext cx="3492600" cy="768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b="1" sz="6000">
                <a:solidFill>
                  <a:schemeClr val="lt1"/>
                </a:solidFill>
              </a:defRPr>
            </a:lvl2pPr>
            <a:lvl3pPr lvl="2" rtl="0" algn="ctr">
              <a:spcBef>
                <a:spcPts val="0"/>
              </a:spcBef>
              <a:spcAft>
                <a:spcPts val="0"/>
              </a:spcAft>
              <a:buClr>
                <a:schemeClr val="lt1"/>
              </a:buClr>
              <a:buSzPts val="6000"/>
              <a:buNone/>
              <a:defRPr b="1" sz="6000">
                <a:solidFill>
                  <a:schemeClr val="lt1"/>
                </a:solidFill>
              </a:defRPr>
            </a:lvl3pPr>
            <a:lvl4pPr lvl="3" rtl="0" algn="ctr">
              <a:spcBef>
                <a:spcPts val="0"/>
              </a:spcBef>
              <a:spcAft>
                <a:spcPts val="0"/>
              </a:spcAft>
              <a:buClr>
                <a:schemeClr val="lt1"/>
              </a:buClr>
              <a:buSzPts val="6000"/>
              <a:buNone/>
              <a:defRPr b="1" sz="6000">
                <a:solidFill>
                  <a:schemeClr val="lt1"/>
                </a:solidFill>
              </a:defRPr>
            </a:lvl4pPr>
            <a:lvl5pPr lvl="4" rtl="0" algn="ctr">
              <a:spcBef>
                <a:spcPts val="0"/>
              </a:spcBef>
              <a:spcAft>
                <a:spcPts val="0"/>
              </a:spcAft>
              <a:buClr>
                <a:schemeClr val="lt1"/>
              </a:buClr>
              <a:buSzPts val="6000"/>
              <a:buNone/>
              <a:defRPr b="1" sz="6000">
                <a:solidFill>
                  <a:schemeClr val="lt1"/>
                </a:solidFill>
              </a:defRPr>
            </a:lvl5pPr>
            <a:lvl6pPr lvl="5" rtl="0" algn="ctr">
              <a:spcBef>
                <a:spcPts val="0"/>
              </a:spcBef>
              <a:spcAft>
                <a:spcPts val="0"/>
              </a:spcAft>
              <a:buClr>
                <a:schemeClr val="lt1"/>
              </a:buClr>
              <a:buSzPts val="6000"/>
              <a:buNone/>
              <a:defRPr b="1" sz="6000">
                <a:solidFill>
                  <a:schemeClr val="lt1"/>
                </a:solidFill>
              </a:defRPr>
            </a:lvl6pPr>
            <a:lvl7pPr lvl="6" rtl="0" algn="ctr">
              <a:spcBef>
                <a:spcPts val="0"/>
              </a:spcBef>
              <a:spcAft>
                <a:spcPts val="0"/>
              </a:spcAft>
              <a:buClr>
                <a:schemeClr val="lt1"/>
              </a:buClr>
              <a:buSzPts val="6000"/>
              <a:buNone/>
              <a:defRPr b="1" sz="6000">
                <a:solidFill>
                  <a:schemeClr val="lt1"/>
                </a:solidFill>
              </a:defRPr>
            </a:lvl7pPr>
            <a:lvl8pPr lvl="7" rtl="0" algn="ctr">
              <a:spcBef>
                <a:spcPts val="0"/>
              </a:spcBef>
              <a:spcAft>
                <a:spcPts val="0"/>
              </a:spcAft>
              <a:buClr>
                <a:schemeClr val="lt1"/>
              </a:buClr>
              <a:buSzPts val="6000"/>
              <a:buNone/>
              <a:defRPr b="1" sz="6000">
                <a:solidFill>
                  <a:schemeClr val="lt1"/>
                </a:solidFill>
              </a:defRPr>
            </a:lvl8pPr>
            <a:lvl9pPr lvl="8" rtl="0" algn="ctr">
              <a:spcBef>
                <a:spcPts val="0"/>
              </a:spcBef>
              <a:spcAft>
                <a:spcPts val="0"/>
              </a:spcAft>
              <a:buClr>
                <a:schemeClr val="lt1"/>
              </a:buClr>
              <a:buSzPts val="6000"/>
              <a:buNone/>
              <a:defRPr b="1" sz="6000">
                <a:solidFill>
                  <a:schemeClr val="lt1"/>
                </a:solidFill>
              </a:defRPr>
            </a:lvl9pPr>
          </a:lstStyle>
          <a:p>
            <a:r>
              <a:t>xx%</a:t>
            </a:r>
          </a:p>
        </p:txBody>
      </p:sp>
      <p:sp>
        <p:nvSpPr>
          <p:cNvPr id="139" name="Google Shape;139;p17"/>
          <p:cNvSpPr txBox="1"/>
          <p:nvPr>
            <p:ph idx="1" type="subTitle"/>
          </p:nvPr>
        </p:nvSpPr>
        <p:spPr>
          <a:xfrm>
            <a:off x="2112850" y="2772075"/>
            <a:ext cx="3492600" cy="35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140" name="Google Shape;140;p17"/>
          <p:cNvSpPr txBox="1"/>
          <p:nvPr>
            <p:ph hasCustomPrompt="1" idx="2" type="title"/>
          </p:nvPr>
        </p:nvSpPr>
        <p:spPr>
          <a:xfrm>
            <a:off x="2112850" y="534989"/>
            <a:ext cx="3492600" cy="768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b="1" sz="6000">
                <a:solidFill>
                  <a:schemeClr val="lt1"/>
                </a:solidFill>
              </a:defRPr>
            </a:lvl2pPr>
            <a:lvl3pPr lvl="2" rtl="0" algn="ctr">
              <a:spcBef>
                <a:spcPts val="0"/>
              </a:spcBef>
              <a:spcAft>
                <a:spcPts val="0"/>
              </a:spcAft>
              <a:buClr>
                <a:schemeClr val="lt1"/>
              </a:buClr>
              <a:buSzPts val="6000"/>
              <a:buNone/>
              <a:defRPr b="1" sz="6000">
                <a:solidFill>
                  <a:schemeClr val="lt1"/>
                </a:solidFill>
              </a:defRPr>
            </a:lvl3pPr>
            <a:lvl4pPr lvl="3" rtl="0" algn="ctr">
              <a:spcBef>
                <a:spcPts val="0"/>
              </a:spcBef>
              <a:spcAft>
                <a:spcPts val="0"/>
              </a:spcAft>
              <a:buClr>
                <a:schemeClr val="lt1"/>
              </a:buClr>
              <a:buSzPts val="6000"/>
              <a:buNone/>
              <a:defRPr b="1" sz="6000">
                <a:solidFill>
                  <a:schemeClr val="lt1"/>
                </a:solidFill>
              </a:defRPr>
            </a:lvl4pPr>
            <a:lvl5pPr lvl="4" rtl="0" algn="ctr">
              <a:spcBef>
                <a:spcPts val="0"/>
              </a:spcBef>
              <a:spcAft>
                <a:spcPts val="0"/>
              </a:spcAft>
              <a:buClr>
                <a:schemeClr val="lt1"/>
              </a:buClr>
              <a:buSzPts val="6000"/>
              <a:buNone/>
              <a:defRPr b="1" sz="6000">
                <a:solidFill>
                  <a:schemeClr val="lt1"/>
                </a:solidFill>
              </a:defRPr>
            </a:lvl5pPr>
            <a:lvl6pPr lvl="5" rtl="0" algn="ctr">
              <a:spcBef>
                <a:spcPts val="0"/>
              </a:spcBef>
              <a:spcAft>
                <a:spcPts val="0"/>
              </a:spcAft>
              <a:buClr>
                <a:schemeClr val="lt1"/>
              </a:buClr>
              <a:buSzPts val="6000"/>
              <a:buNone/>
              <a:defRPr b="1" sz="6000">
                <a:solidFill>
                  <a:schemeClr val="lt1"/>
                </a:solidFill>
              </a:defRPr>
            </a:lvl6pPr>
            <a:lvl7pPr lvl="6" rtl="0" algn="ctr">
              <a:spcBef>
                <a:spcPts val="0"/>
              </a:spcBef>
              <a:spcAft>
                <a:spcPts val="0"/>
              </a:spcAft>
              <a:buClr>
                <a:schemeClr val="lt1"/>
              </a:buClr>
              <a:buSzPts val="6000"/>
              <a:buNone/>
              <a:defRPr b="1" sz="6000">
                <a:solidFill>
                  <a:schemeClr val="lt1"/>
                </a:solidFill>
              </a:defRPr>
            </a:lvl7pPr>
            <a:lvl8pPr lvl="7" rtl="0" algn="ctr">
              <a:spcBef>
                <a:spcPts val="0"/>
              </a:spcBef>
              <a:spcAft>
                <a:spcPts val="0"/>
              </a:spcAft>
              <a:buClr>
                <a:schemeClr val="lt1"/>
              </a:buClr>
              <a:buSzPts val="6000"/>
              <a:buNone/>
              <a:defRPr b="1" sz="6000">
                <a:solidFill>
                  <a:schemeClr val="lt1"/>
                </a:solidFill>
              </a:defRPr>
            </a:lvl8pPr>
            <a:lvl9pPr lvl="8" rtl="0" algn="ctr">
              <a:spcBef>
                <a:spcPts val="0"/>
              </a:spcBef>
              <a:spcAft>
                <a:spcPts val="0"/>
              </a:spcAft>
              <a:buClr>
                <a:schemeClr val="lt1"/>
              </a:buClr>
              <a:buSzPts val="6000"/>
              <a:buNone/>
              <a:defRPr b="1" sz="6000">
                <a:solidFill>
                  <a:schemeClr val="lt1"/>
                </a:solidFill>
              </a:defRPr>
            </a:lvl9pPr>
          </a:lstStyle>
          <a:p>
            <a:r>
              <a:t>xx%</a:t>
            </a:r>
          </a:p>
        </p:txBody>
      </p:sp>
      <p:sp>
        <p:nvSpPr>
          <p:cNvPr id="141" name="Google Shape;141;p17"/>
          <p:cNvSpPr txBox="1"/>
          <p:nvPr>
            <p:ph idx="3" type="subTitle"/>
          </p:nvPr>
        </p:nvSpPr>
        <p:spPr>
          <a:xfrm>
            <a:off x="2112850" y="1293901"/>
            <a:ext cx="3492600" cy="35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142" name="Google Shape;142;p17"/>
          <p:cNvSpPr txBox="1"/>
          <p:nvPr>
            <p:ph hasCustomPrompt="1" idx="4" type="title"/>
          </p:nvPr>
        </p:nvSpPr>
        <p:spPr>
          <a:xfrm>
            <a:off x="2112838" y="3491325"/>
            <a:ext cx="3492600" cy="768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b="1" sz="6000">
                <a:solidFill>
                  <a:schemeClr val="lt1"/>
                </a:solidFill>
              </a:defRPr>
            </a:lvl2pPr>
            <a:lvl3pPr lvl="2" rtl="0" algn="ctr">
              <a:spcBef>
                <a:spcPts val="0"/>
              </a:spcBef>
              <a:spcAft>
                <a:spcPts val="0"/>
              </a:spcAft>
              <a:buClr>
                <a:schemeClr val="lt1"/>
              </a:buClr>
              <a:buSzPts val="6000"/>
              <a:buNone/>
              <a:defRPr b="1" sz="6000">
                <a:solidFill>
                  <a:schemeClr val="lt1"/>
                </a:solidFill>
              </a:defRPr>
            </a:lvl3pPr>
            <a:lvl4pPr lvl="3" rtl="0" algn="ctr">
              <a:spcBef>
                <a:spcPts val="0"/>
              </a:spcBef>
              <a:spcAft>
                <a:spcPts val="0"/>
              </a:spcAft>
              <a:buClr>
                <a:schemeClr val="lt1"/>
              </a:buClr>
              <a:buSzPts val="6000"/>
              <a:buNone/>
              <a:defRPr b="1" sz="6000">
                <a:solidFill>
                  <a:schemeClr val="lt1"/>
                </a:solidFill>
              </a:defRPr>
            </a:lvl4pPr>
            <a:lvl5pPr lvl="4" rtl="0" algn="ctr">
              <a:spcBef>
                <a:spcPts val="0"/>
              </a:spcBef>
              <a:spcAft>
                <a:spcPts val="0"/>
              </a:spcAft>
              <a:buClr>
                <a:schemeClr val="lt1"/>
              </a:buClr>
              <a:buSzPts val="6000"/>
              <a:buNone/>
              <a:defRPr b="1" sz="6000">
                <a:solidFill>
                  <a:schemeClr val="lt1"/>
                </a:solidFill>
              </a:defRPr>
            </a:lvl5pPr>
            <a:lvl6pPr lvl="5" rtl="0" algn="ctr">
              <a:spcBef>
                <a:spcPts val="0"/>
              </a:spcBef>
              <a:spcAft>
                <a:spcPts val="0"/>
              </a:spcAft>
              <a:buClr>
                <a:schemeClr val="lt1"/>
              </a:buClr>
              <a:buSzPts val="6000"/>
              <a:buNone/>
              <a:defRPr b="1" sz="6000">
                <a:solidFill>
                  <a:schemeClr val="lt1"/>
                </a:solidFill>
              </a:defRPr>
            </a:lvl6pPr>
            <a:lvl7pPr lvl="6" rtl="0" algn="ctr">
              <a:spcBef>
                <a:spcPts val="0"/>
              </a:spcBef>
              <a:spcAft>
                <a:spcPts val="0"/>
              </a:spcAft>
              <a:buClr>
                <a:schemeClr val="lt1"/>
              </a:buClr>
              <a:buSzPts val="6000"/>
              <a:buNone/>
              <a:defRPr b="1" sz="6000">
                <a:solidFill>
                  <a:schemeClr val="lt1"/>
                </a:solidFill>
              </a:defRPr>
            </a:lvl7pPr>
            <a:lvl8pPr lvl="7" rtl="0" algn="ctr">
              <a:spcBef>
                <a:spcPts val="0"/>
              </a:spcBef>
              <a:spcAft>
                <a:spcPts val="0"/>
              </a:spcAft>
              <a:buClr>
                <a:schemeClr val="lt1"/>
              </a:buClr>
              <a:buSzPts val="6000"/>
              <a:buNone/>
              <a:defRPr b="1" sz="6000">
                <a:solidFill>
                  <a:schemeClr val="lt1"/>
                </a:solidFill>
              </a:defRPr>
            </a:lvl8pPr>
            <a:lvl9pPr lvl="8" rtl="0" algn="ctr">
              <a:spcBef>
                <a:spcPts val="0"/>
              </a:spcBef>
              <a:spcAft>
                <a:spcPts val="0"/>
              </a:spcAft>
              <a:buClr>
                <a:schemeClr val="lt1"/>
              </a:buClr>
              <a:buSzPts val="6000"/>
              <a:buNone/>
              <a:defRPr b="1" sz="6000">
                <a:solidFill>
                  <a:schemeClr val="lt1"/>
                </a:solidFill>
              </a:defRPr>
            </a:lvl9pPr>
          </a:lstStyle>
          <a:p>
            <a:r>
              <a:t>xx%</a:t>
            </a:r>
          </a:p>
        </p:txBody>
      </p:sp>
      <p:sp>
        <p:nvSpPr>
          <p:cNvPr id="143" name="Google Shape;143;p17"/>
          <p:cNvSpPr txBox="1"/>
          <p:nvPr>
            <p:ph idx="5" type="subTitle"/>
          </p:nvPr>
        </p:nvSpPr>
        <p:spPr>
          <a:xfrm>
            <a:off x="2112850" y="4250249"/>
            <a:ext cx="3492600" cy="35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144" name="Google Shape;144;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45" name="Shape 145"/>
        <p:cNvGrpSpPr/>
        <p:nvPr/>
      </p:nvGrpSpPr>
      <p:grpSpPr>
        <a:xfrm>
          <a:off x="0" y="0"/>
          <a:ext cx="0" cy="0"/>
          <a:chOff x="0" y="0"/>
          <a:chExt cx="0" cy="0"/>
        </a:xfrm>
      </p:grpSpPr>
      <p:grpSp>
        <p:nvGrpSpPr>
          <p:cNvPr id="146" name="Google Shape;146;p18"/>
          <p:cNvGrpSpPr/>
          <p:nvPr/>
        </p:nvGrpSpPr>
        <p:grpSpPr>
          <a:xfrm>
            <a:off x="45" y="53"/>
            <a:ext cx="719880" cy="5143386"/>
            <a:chOff x="41" y="58"/>
            <a:chExt cx="1581110" cy="5143386"/>
          </a:xfrm>
        </p:grpSpPr>
        <p:sp>
          <p:nvSpPr>
            <p:cNvPr id="147" name="Google Shape;147;p18"/>
            <p:cNvSpPr/>
            <p:nvPr/>
          </p:nvSpPr>
          <p:spPr>
            <a:xfrm rot="5400000">
              <a:off x="-1781053" y="1781241"/>
              <a:ext cx="5143297" cy="1581110"/>
            </a:xfrm>
            <a:custGeom>
              <a:rect b="b" l="l" r="r" t="t"/>
              <a:pathLst>
                <a:path extrusionOk="0" h="39839" w="172913">
                  <a:moveTo>
                    <a:pt x="172913" y="1"/>
                  </a:moveTo>
                  <a:lnTo>
                    <a:pt x="0" y="16958"/>
                  </a:lnTo>
                  <a:lnTo>
                    <a:pt x="0" y="39839"/>
                  </a:lnTo>
                  <a:lnTo>
                    <a:pt x="172913" y="39839"/>
                  </a:lnTo>
                  <a:lnTo>
                    <a:pt x="1729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flipH="1" rot="5400000">
              <a:off x="-2088653" y="2088809"/>
              <a:ext cx="5143297" cy="965797"/>
            </a:xfrm>
            <a:custGeom>
              <a:rect b="b" l="l" r="r" t="t"/>
              <a:pathLst>
                <a:path extrusionOk="0" h="39839" w="172913">
                  <a:moveTo>
                    <a:pt x="172913" y="1"/>
                  </a:moveTo>
                  <a:lnTo>
                    <a:pt x="0" y="16958"/>
                  </a:lnTo>
                  <a:lnTo>
                    <a:pt x="0" y="39839"/>
                  </a:lnTo>
                  <a:lnTo>
                    <a:pt x="172913" y="39839"/>
                  </a:lnTo>
                  <a:lnTo>
                    <a:pt x="1729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18"/>
          <p:cNvSpPr/>
          <p:nvPr/>
        </p:nvSpPr>
        <p:spPr>
          <a:xfrm flipH="1" rot="-4541674">
            <a:off x="5405027" y="-1096746"/>
            <a:ext cx="7048022" cy="5408349"/>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txBox="1"/>
          <p:nvPr>
            <p:ph type="title"/>
          </p:nvPr>
        </p:nvSpPr>
        <p:spPr>
          <a:xfrm>
            <a:off x="1088838" y="568825"/>
            <a:ext cx="3123900" cy="1045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 name="Google Shape;151;p18"/>
          <p:cNvSpPr txBox="1"/>
          <p:nvPr>
            <p:ph idx="1" type="subTitle"/>
          </p:nvPr>
        </p:nvSpPr>
        <p:spPr>
          <a:xfrm>
            <a:off x="1088838" y="1669975"/>
            <a:ext cx="3123900" cy="89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2" name="Google Shape;152;p18"/>
          <p:cNvSpPr/>
          <p:nvPr>
            <p:ph idx="2" type="pic"/>
          </p:nvPr>
        </p:nvSpPr>
        <p:spPr>
          <a:xfrm>
            <a:off x="6318861" y="535000"/>
            <a:ext cx="2109900" cy="4104000"/>
          </a:xfrm>
          <a:prstGeom prst="rect">
            <a:avLst/>
          </a:prstGeom>
          <a:noFill/>
          <a:ln>
            <a:noFill/>
          </a:ln>
        </p:spPr>
      </p:sp>
      <p:sp>
        <p:nvSpPr>
          <p:cNvPr id="153" name="Google Shape;153;p18"/>
          <p:cNvSpPr/>
          <p:nvPr>
            <p:ph idx="3" type="pic"/>
          </p:nvPr>
        </p:nvSpPr>
        <p:spPr>
          <a:xfrm>
            <a:off x="1086775" y="2701799"/>
            <a:ext cx="2418600" cy="1937100"/>
          </a:xfrm>
          <a:prstGeom prst="rect">
            <a:avLst/>
          </a:prstGeom>
          <a:noFill/>
          <a:ln>
            <a:noFill/>
          </a:ln>
        </p:spPr>
      </p:sp>
      <p:sp>
        <p:nvSpPr>
          <p:cNvPr id="154" name="Google Shape;154;p18"/>
          <p:cNvSpPr/>
          <p:nvPr>
            <p:ph idx="4" type="pic"/>
          </p:nvPr>
        </p:nvSpPr>
        <p:spPr>
          <a:xfrm>
            <a:off x="3590956" y="2701774"/>
            <a:ext cx="2642400" cy="1937100"/>
          </a:xfrm>
          <a:prstGeom prst="rect">
            <a:avLst/>
          </a:prstGeom>
          <a:noFill/>
          <a:ln>
            <a:noFill/>
          </a:ln>
        </p:spPr>
      </p:sp>
      <p:sp>
        <p:nvSpPr>
          <p:cNvPr id="155" name="Google Shape;155;p18"/>
          <p:cNvSpPr/>
          <p:nvPr>
            <p:ph idx="5" type="pic"/>
          </p:nvPr>
        </p:nvSpPr>
        <p:spPr>
          <a:xfrm>
            <a:off x="4581654" y="535000"/>
            <a:ext cx="1651500" cy="2064300"/>
          </a:xfrm>
          <a:prstGeom prst="rect">
            <a:avLst/>
          </a:prstGeom>
          <a:noFill/>
          <a:ln>
            <a:noFill/>
          </a:ln>
        </p:spPr>
      </p:sp>
      <p:sp>
        <p:nvSpPr>
          <p:cNvPr id="156" name="Google Shape;156;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spTree>
      <p:nvGrpSpPr>
        <p:cNvPr id="157" name="Shape 157"/>
        <p:cNvGrpSpPr/>
        <p:nvPr/>
      </p:nvGrpSpPr>
      <p:grpSpPr>
        <a:xfrm>
          <a:off x="0" y="0"/>
          <a:ext cx="0" cy="0"/>
          <a:chOff x="0" y="0"/>
          <a:chExt cx="0" cy="0"/>
        </a:xfrm>
      </p:grpSpPr>
      <p:grpSp>
        <p:nvGrpSpPr>
          <p:cNvPr id="158" name="Google Shape;158;p19"/>
          <p:cNvGrpSpPr/>
          <p:nvPr/>
        </p:nvGrpSpPr>
        <p:grpSpPr>
          <a:xfrm>
            <a:off x="49" y="-13"/>
            <a:ext cx="9143877" cy="1314437"/>
            <a:chOff x="61" y="-17"/>
            <a:chExt cx="9143877" cy="1028753"/>
          </a:xfrm>
        </p:grpSpPr>
        <p:sp>
          <p:nvSpPr>
            <p:cNvPr id="159" name="Google Shape;159;p19"/>
            <p:cNvSpPr/>
            <p:nvPr/>
          </p:nvSpPr>
          <p:spPr>
            <a:xfrm flipH="1" rot="10800000">
              <a:off x="62" y="-4"/>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rot="10800000">
              <a:off x="61" y="-17"/>
              <a:ext cx="9143876" cy="864572"/>
            </a:xfrm>
            <a:custGeom>
              <a:rect b="b" l="l" r="r" t="t"/>
              <a:pathLst>
                <a:path extrusionOk="0" h="19457" w="172942">
                  <a:moveTo>
                    <a:pt x="172941" y="0"/>
                  </a:moveTo>
                  <a:lnTo>
                    <a:pt x="1" y="16929"/>
                  </a:lnTo>
                  <a:lnTo>
                    <a:pt x="1" y="19456"/>
                  </a:lnTo>
                  <a:lnTo>
                    <a:pt x="172941" y="19456"/>
                  </a:lnTo>
                  <a:lnTo>
                    <a:pt x="172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19"/>
          <p:cNvSpPr/>
          <p:nvPr/>
        </p:nvSpPr>
        <p:spPr>
          <a:xfrm flipH="1" rot="2551994">
            <a:off x="-1671388" y="2383929"/>
            <a:ext cx="7048056" cy="5408375"/>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txBox="1"/>
          <p:nvPr>
            <p:ph type="title"/>
          </p:nvPr>
        </p:nvSpPr>
        <p:spPr>
          <a:xfrm>
            <a:off x="720000" y="1657350"/>
            <a:ext cx="3833100" cy="1077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3" name="Google Shape;163;p19"/>
          <p:cNvSpPr txBox="1"/>
          <p:nvPr>
            <p:ph idx="1" type="subTitle"/>
          </p:nvPr>
        </p:nvSpPr>
        <p:spPr>
          <a:xfrm>
            <a:off x="720000" y="2790975"/>
            <a:ext cx="3833100" cy="95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4" name="Google Shape;164;p19"/>
          <p:cNvSpPr/>
          <p:nvPr>
            <p:ph idx="2" type="pic"/>
          </p:nvPr>
        </p:nvSpPr>
        <p:spPr>
          <a:xfrm>
            <a:off x="5551375" y="1348187"/>
            <a:ext cx="2399700" cy="2904300"/>
          </a:xfrm>
          <a:prstGeom prst="rect">
            <a:avLst/>
          </a:prstGeom>
          <a:noFill/>
          <a:ln>
            <a:noFill/>
          </a:ln>
        </p:spPr>
      </p:sp>
      <p:sp>
        <p:nvSpPr>
          <p:cNvPr id="165" name="Google Shape;16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2">
    <p:spTree>
      <p:nvGrpSpPr>
        <p:cNvPr id="166" name="Shape 166"/>
        <p:cNvGrpSpPr/>
        <p:nvPr/>
      </p:nvGrpSpPr>
      <p:grpSpPr>
        <a:xfrm>
          <a:off x="0" y="0"/>
          <a:ext cx="0" cy="0"/>
          <a:chOff x="0" y="0"/>
          <a:chExt cx="0" cy="0"/>
        </a:xfrm>
      </p:grpSpPr>
      <p:grpSp>
        <p:nvGrpSpPr>
          <p:cNvPr id="167" name="Google Shape;167;p20"/>
          <p:cNvGrpSpPr/>
          <p:nvPr/>
        </p:nvGrpSpPr>
        <p:grpSpPr>
          <a:xfrm>
            <a:off x="50" y="4608659"/>
            <a:ext cx="9143876" cy="660863"/>
            <a:chOff x="62" y="4240596"/>
            <a:chExt cx="9143876" cy="1028740"/>
          </a:xfrm>
        </p:grpSpPr>
        <p:sp>
          <p:nvSpPr>
            <p:cNvPr id="168" name="Google Shape;168;p20"/>
            <p:cNvSpPr/>
            <p:nvPr/>
          </p:nvSpPr>
          <p:spPr>
            <a:xfrm flipH="1">
              <a:off x="62" y="4240596"/>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62" y="4240596"/>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20"/>
          <p:cNvSpPr/>
          <p:nvPr/>
        </p:nvSpPr>
        <p:spPr>
          <a:xfrm flipH="1" rot="-7871057">
            <a:off x="4406151" y="-2410729"/>
            <a:ext cx="7047493" cy="5407943"/>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2" name="Google Shape;172;p20"/>
          <p:cNvSpPr txBox="1"/>
          <p:nvPr>
            <p:ph idx="1" type="body"/>
          </p:nvPr>
        </p:nvSpPr>
        <p:spPr>
          <a:xfrm>
            <a:off x="720000" y="1152475"/>
            <a:ext cx="7704000" cy="74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Char char="●"/>
              <a:defRPr>
                <a:solidFill>
                  <a:srgbClr val="434343"/>
                </a:solidFill>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sp>
        <p:nvSpPr>
          <p:cNvPr id="173" name="Google Shape;173;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62" y="-4"/>
            <a:ext cx="9143876" cy="1028740"/>
            <a:chOff x="62" y="-4"/>
            <a:chExt cx="9143876" cy="1028740"/>
          </a:xfrm>
        </p:grpSpPr>
        <p:sp>
          <p:nvSpPr>
            <p:cNvPr id="19" name="Google Shape;19;p3"/>
            <p:cNvSpPr/>
            <p:nvPr/>
          </p:nvSpPr>
          <p:spPr>
            <a:xfrm flipH="1" rot="10800000">
              <a:off x="62" y="-4"/>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10800000">
              <a:off x="62" y="-4"/>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3"/>
          <p:cNvGrpSpPr/>
          <p:nvPr/>
        </p:nvGrpSpPr>
        <p:grpSpPr>
          <a:xfrm>
            <a:off x="-2554627" y="534994"/>
            <a:ext cx="14253253" cy="8874309"/>
            <a:chOff x="-2771747" y="534994"/>
            <a:chExt cx="14253253" cy="8874309"/>
          </a:xfrm>
        </p:grpSpPr>
        <p:sp>
          <p:nvSpPr>
            <p:cNvPr id="22" name="Google Shape;22;p3"/>
            <p:cNvSpPr/>
            <p:nvPr/>
          </p:nvSpPr>
          <p:spPr>
            <a:xfrm flipH="1" rot="2991695">
              <a:off x="-1956763" y="2268050"/>
              <a:ext cx="7047826" cy="5408198"/>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203209">
              <a:off x="3720293" y="2268118"/>
              <a:ext cx="7047648" cy="5408061"/>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txBox="1"/>
          <p:nvPr>
            <p:ph type="title"/>
          </p:nvPr>
        </p:nvSpPr>
        <p:spPr>
          <a:xfrm>
            <a:off x="2600250" y="2510783"/>
            <a:ext cx="3943500" cy="9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 name="Google Shape;25;p3"/>
          <p:cNvSpPr txBox="1"/>
          <p:nvPr>
            <p:ph hasCustomPrompt="1" idx="2" type="title"/>
          </p:nvPr>
        </p:nvSpPr>
        <p:spPr>
          <a:xfrm>
            <a:off x="4013250" y="1440383"/>
            <a:ext cx="1117500" cy="841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 name="Google Shape;2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8">
    <p:spTree>
      <p:nvGrpSpPr>
        <p:cNvPr id="174" name="Shape 174"/>
        <p:cNvGrpSpPr/>
        <p:nvPr/>
      </p:nvGrpSpPr>
      <p:grpSpPr>
        <a:xfrm>
          <a:off x="0" y="0"/>
          <a:ext cx="0" cy="0"/>
          <a:chOff x="0" y="0"/>
          <a:chExt cx="0" cy="0"/>
        </a:xfrm>
      </p:grpSpPr>
      <p:grpSp>
        <p:nvGrpSpPr>
          <p:cNvPr id="175" name="Google Shape;175;p21"/>
          <p:cNvGrpSpPr/>
          <p:nvPr/>
        </p:nvGrpSpPr>
        <p:grpSpPr>
          <a:xfrm>
            <a:off x="50" y="4636552"/>
            <a:ext cx="9143876" cy="660863"/>
            <a:chOff x="62" y="4240596"/>
            <a:chExt cx="9143876" cy="1028740"/>
          </a:xfrm>
        </p:grpSpPr>
        <p:sp>
          <p:nvSpPr>
            <p:cNvPr id="176" name="Google Shape;176;p21"/>
            <p:cNvSpPr/>
            <p:nvPr/>
          </p:nvSpPr>
          <p:spPr>
            <a:xfrm flipH="1">
              <a:off x="62" y="4240596"/>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62" y="4240596"/>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21"/>
          <p:cNvSpPr/>
          <p:nvPr/>
        </p:nvSpPr>
        <p:spPr>
          <a:xfrm flipH="1" rot="-8482081">
            <a:off x="4599986" y="-2708159"/>
            <a:ext cx="7048174" cy="5408465"/>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0" name="Google Shape;180;p21"/>
          <p:cNvSpPr txBox="1"/>
          <p:nvPr>
            <p:ph idx="1" type="subTitle"/>
          </p:nvPr>
        </p:nvSpPr>
        <p:spPr>
          <a:xfrm>
            <a:off x="715100" y="1026439"/>
            <a:ext cx="7704000" cy="99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181" name="Google Shape;181;p21"/>
          <p:cNvSpPr txBox="1"/>
          <p:nvPr>
            <p:ph idx="2" type="subTitle"/>
          </p:nvPr>
        </p:nvSpPr>
        <p:spPr>
          <a:xfrm>
            <a:off x="715100" y="2023939"/>
            <a:ext cx="7704000" cy="147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182" name="Google Shape;182;p21"/>
          <p:cNvSpPr txBox="1"/>
          <p:nvPr>
            <p:ph idx="3" type="subTitle"/>
          </p:nvPr>
        </p:nvSpPr>
        <p:spPr>
          <a:xfrm>
            <a:off x="715100" y="3500050"/>
            <a:ext cx="7704000" cy="99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183" name="Google Shape;183;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
    <p:spTree>
      <p:nvGrpSpPr>
        <p:cNvPr id="184" name="Shape 184"/>
        <p:cNvGrpSpPr/>
        <p:nvPr/>
      </p:nvGrpSpPr>
      <p:grpSpPr>
        <a:xfrm>
          <a:off x="0" y="0"/>
          <a:ext cx="0" cy="0"/>
          <a:chOff x="0" y="0"/>
          <a:chExt cx="0" cy="0"/>
        </a:xfrm>
      </p:grpSpPr>
      <p:grpSp>
        <p:nvGrpSpPr>
          <p:cNvPr id="185" name="Google Shape;185;p22"/>
          <p:cNvGrpSpPr/>
          <p:nvPr/>
        </p:nvGrpSpPr>
        <p:grpSpPr>
          <a:xfrm>
            <a:off x="45" y="50"/>
            <a:ext cx="719880" cy="5143389"/>
            <a:chOff x="41" y="56"/>
            <a:chExt cx="1581110" cy="5143389"/>
          </a:xfrm>
        </p:grpSpPr>
        <p:sp>
          <p:nvSpPr>
            <p:cNvPr id="186" name="Google Shape;186;p22"/>
            <p:cNvSpPr/>
            <p:nvPr/>
          </p:nvSpPr>
          <p:spPr>
            <a:xfrm rot="5400000">
              <a:off x="-1781053" y="1781241"/>
              <a:ext cx="5143297" cy="1581110"/>
            </a:xfrm>
            <a:custGeom>
              <a:rect b="b" l="l" r="r" t="t"/>
              <a:pathLst>
                <a:path extrusionOk="0" h="39839" w="172913">
                  <a:moveTo>
                    <a:pt x="172913" y="1"/>
                  </a:moveTo>
                  <a:lnTo>
                    <a:pt x="0" y="16958"/>
                  </a:lnTo>
                  <a:lnTo>
                    <a:pt x="0" y="39839"/>
                  </a:lnTo>
                  <a:lnTo>
                    <a:pt x="172913" y="39839"/>
                  </a:lnTo>
                  <a:lnTo>
                    <a:pt x="1729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flipH="1" rot="5400000">
              <a:off x="-1781053" y="1781149"/>
              <a:ext cx="5143297" cy="1581110"/>
            </a:xfrm>
            <a:custGeom>
              <a:rect b="b" l="l" r="r" t="t"/>
              <a:pathLst>
                <a:path extrusionOk="0" h="39839" w="172913">
                  <a:moveTo>
                    <a:pt x="172913" y="1"/>
                  </a:moveTo>
                  <a:lnTo>
                    <a:pt x="0" y="16958"/>
                  </a:lnTo>
                  <a:lnTo>
                    <a:pt x="0" y="39839"/>
                  </a:lnTo>
                  <a:lnTo>
                    <a:pt x="172913" y="39839"/>
                  </a:lnTo>
                  <a:lnTo>
                    <a:pt x="1729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22"/>
          <p:cNvSpPr/>
          <p:nvPr/>
        </p:nvSpPr>
        <p:spPr>
          <a:xfrm flipH="1" rot="-1245301">
            <a:off x="4539539" y="1518265"/>
            <a:ext cx="7047545" cy="5407983"/>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b="1"/>
            </a:lvl2pPr>
            <a:lvl3pPr lvl="2" rtl="0">
              <a:spcBef>
                <a:spcPts val="0"/>
              </a:spcBef>
              <a:spcAft>
                <a:spcPts val="0"/>
              </a:spcAft>
              <a:buSzPts val="3500"/>
              <a:buNone/>
              <a:defRPr b="1"/>
            </a:lvl3pPr>
            <a:lvl4pPr lvl="3" rtl="0">
              <a:spcBef>
                <a:spcPts val="0"/>
              </a:spcBef>
              <a:spcAft>
                <a:spcPts val="0"/>
              </a:spcAft>
              <a:buSzPts val="3500"/>
              <a:buNone/>
              <a:defRPr b="1"/>
            </a:lvl4pPr>
            <a:lvl5pPr lvl="4" rtl="0">
              <a:spcBef>
                <a:spcPts val="0"/>
              </a:spcBef>
              <a:spcAft>
                <a:spcPts val="0"/>
              </a:spcAft>
              <a:buSzPts val="3500"/>
              <a:buNone/>
              <a:defRPr b="1"/>
            </a:lvl5pPr>
            <a:lvl6pPr lvl="5" rtl="0">
              <a:spcBef>
                <a:spcPts val="0"/>
              </a:spcBef>
              <a:spcAft>
                <a:spcPts val="0"/>
              </a:spcAft>
              <a:buSzPts val="3500"/>
              <a:buNone/>
              <a:defRPr b="1"/>
            </a:lvl6pPr>
            <a:lvl7pPr lvl="6" rtl="0">
              <a:spcBef>
                <a:spcPts val="0"/>
              </a:spcBef>
              <a:spcAft>
                <a:spcPts val="0"/>
              </a:spcAft>
              <a:buSzPts val="3500"/>
              <a:buNone/>
              <a:defRPr b="1"/>
            </a:lvl7pPr>
            <a:lvl8pPr lvl="7" rtl="0">
              <a:spcBef>
                <a:spcPts val="0"/>
              </a:spcBef>
              <a:spcAft>
                <a:spcPts val="0"/>
              </a:spcAft>
              <a:buSzPts val="3500"/>
              <a:buNone/>
              <a:defRPr b="1"/>
            </a:lvl8pPr>
            <a:lvl9pPr lvl="8" rtl="0">
              <a:spcBef>
                <a:spcPts val="0"/>
              </a:spcBef>
              <a:spcAft>
                <a:spcPts val="0"/>
              </a:spcAft>
              <a:buSzPts val="3500"/>
              <a:buNone/>
              <a:defRPr b="1"/>
            </a:lvl9pPr>
          </a:lstStyle>
          <a:p/>
        </p:txBody>
      </p:sp>
      <p:sp>
        <p:nvSpPr>
          <p:cNvPr id="190" name="Google Shape;190;p22"/>
          <p:cNvSpPr txBox="1"/>
          <p:nvPr>
            <p:ph idx="1" type="subTitle"/>
          </p:nvPr>
        </p:nvSpPr>
        <p:spPr>
          <a:xfrm>
            <a:off x="1106963" y="2351226"/>
            <a:ext cx="2165400" cy="17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1" name="Google Shape;191;p22"/>
          <p:cNvSpPr txBox="1"/>
          <p:nvPr>
            <p:ph idx="2" type="subTitle"/>
          </p:nvPr>
        </p:nvSpPr>
        <p:spPr>
          <a:xfrm>
            <a:off x="3489749" y="2351224"/>
            <a:ext cx="2164500" cy="17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2" name="Google Shape;192;p22"/>
          <p:cNvSpPr txBox="1"/>
          <p:nvPr>
            <p:ph idx="3" type="subTitle"/>
          </p:nvPr>
        </p:nvSpPr>
        <p:spPr>
          <a:xfrm>
            <a:off x="5871636" y="2351224"/>
            <a:ext cx="2164500" cy="17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3" name="Google Shape;193;p22"/>
          <p:cNvSpPr txBox="1"/>
          <p:nvPr>
            <p:ph idx="4" type="subTitle"/>
          </p:nvPr>
        </p:nvSpPr>
        <p:spPr>
          <a:xfrm>
            <a:off x="1106963" y="1578076"/>
            <a:ext cx="2164500" cy="77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94" name="Google Shape;194;p22"/>
          <p:cNvSpPr txBox="1"/>
          <p:nvPr>
            <p:ph idx="5" type="subTitle"/>
          </p:nvPr>
        </p:nvSpPr>
        <p:spPr>
          <a:xfrm>
            <a:off x="3489300" y="1578076"/>
            <a:ext cx="2164500" cy="77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95" name="Google Shape;195;p22"/>
          <p:cNvSpPr txBox="1"/>
          <p:nvPr>
            <p:ph idx="6" type="subTitle"/>
          </p:nvPr>
        </p:nvSpPr>
        <p:spPr>
          <a:xfrm>
            <a:off x="5871637" y="1578075"/>
            <a:ext cx="2165400" cy="77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96" name="Google Shape;196;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97" name="Shape 197"/>
        <p:cNvGrpSpPr/>
        <p:nvPr/>
      </p:nvGrpSpPr>
      <p:grpSpPr>
        <a:xfrm>
          <a:off x="0" y="0"/>
          <a:ext cx="0" cy="0"/>
          <a:chOff x="0" y="0"/>
          <a:chExt cx="0" cy="0"/>
        </a:xfrm>
      </p:grpSpPr>
      <p:sp>
        <p:nvSpPr>
          <p:cNvPr id="198" name="Google Shape;198;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b="1"/>
            </a:lvl2pPr>
            <a:lvl3pPr lvl="2" rtl="0">
              <a:spcBef>
                <a:spcPts val="0"/>
              </a:spcBef>
              <a:spcAft>
                <a:spcPts val="0"/>
              </a:spcAft>
              <a:buSzPts val="3500"/>
              <a:buNone/>
              <a:defRPr b="1"/>
            </a:lvl3pPr>
            <a:lvl4pPr lvl="3" rtl="0">
              <a:spcBef>
                <a:spcPts val="0"/>
              </a:spcBef>
              <a:spcAft>
                <a:spcPts val="0"/>
              </a:spcAft>
              <a:buSzPts val="3500"/>
              <a:buNone/>
              <a:defRPr b="1"/>
            </a:lvl4pPr>
            <a:lvl5pPr lvl="4" rtl="0">
              <a:spcBef>
                <a:spcPts val="0"/>
              </a:spcBef>
              <a:spcAft>
                <a:spcPts val="0"/>
              </a:spcAft>
              <a:buSzPts val="3500"/>
              <a:buNone/>
              <a:defRPr b="1"/>
            </a:lvl5pPr>
            <a:lvl6pPr lvl="5" rtl="0">
              <a:spcBef>
                <a:spcPts val="0"/>
              </a:spcBef>
              <a:spcAft>
                <a:spcPts val="0"/>
              </a:spcAft>
              <a:buSzPts val="3500"/>
              <a:buNone/>
              <a:defRPr b="1"/>
            </a:lvl6pPr>
            <a:lvl7pPr lvl="6" rtl="0">
              <a:spcBef>
                <a:spcPts val="0"/>
              </a:spcBef>
              <a:spcAft>
                <a:spcPts val="0"/>
              </a:spcAft>
              <a:buSzPts val="3500"/>
              <a:buNone/>
              <a:defRPr b="1"/>
            </a:lvl7pPr>
            <a:lvl8pPr lvl="7" rtl="0">
              <a:spcBef>
                <a:spcPts val="0"/>
              </a:spcBef>
              <a:spcAft>
                <a:spcPts val="0"/>
              </a:spcAft>
              <a:buSzPts val="3500"/>
              <a:buNone/>
              <a:defRPr b="1"/>
            </a:lvl8pPr>
            <a:lvl9pPr lvl="8" rtl="0">
              <a:spcBef>
                <a:spcPts val="0"/>
              </a:spcBef>
              <a:spcAft>
                <a:spcPts val="0"/>
              </a:spcAft>
              <a:buSzPts val="3500"/>
              <a:buNone/>
              <a:defRPr b="1"/>
            </a:lvl9pPr>
          </a:lstStyle>
          <a:p/>
        </p:txBody>
      </p:sp>
      <p:sp>
        <p:nvSpPr>
          <p:cNvPr id="199" name="Google Shape;199;p23"/>
          <p:cNvSpPr txBox="1"/>
          <p:nvPr>
            <p:ph idx="1" type="subTitle"/>
          </p:nvPr>
        </p:nvSpPr>
        <p:spPr>
          <a:xfrm>
            <a:off x="1163725" y="1148895"/>
            <a:ext cx="29670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2pPr>
            <a:lvl3pPr lvl="2"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3pPr>
            <a:lvl4pPr lvl="3"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4pPr>
            <a:lvl5pPr lvl="4"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5pPr>
            <a:lvl6pPr lvl="5"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6pPr>
            <a:lvl7pPr lvl="6"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7pPr>
            <a:lvl8pPr lvl="7"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8pPr>
            <a:lvl9pPr lvl="8"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9pPr>
          </a:lstStyle>
          <a:p/>
        </p:txBody>
      </p:sp>
      <p:sp>
        <p:nvSpPr>
          <p:cNvPr id="200" name="Google Shape;200;p23"/>
          <p:cNvSpPr txBox="1"/>
          <p:nvPr>
            <p:ph idx="2" type="subTitle"/>
          </p:nvPr>
        </p:nvSpPr>
        <p:spPr>
          <a:xfrm>
            <a:off x="1163726" y="1674795"/>
            <a:ext cx="29670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1" name="Google Shape;201;p23"/>
          <p:cNvSpPr txBox="1"/>
          <p:nvPr>
            <p:ph idx="3" type="subTitle"/>
          </p:nvPr>
        </p:nvSpPr>
        <p:spPr>
          <a:xfrm>
            <a:off x="5013252" y="1674795"/>
            <a:ext cx="29670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2" name="Google Shape;202;p23"/>
          <p:cNvSpPr txBox="1"/>
          <p:nvPr>
            <p:ph idx="4" type="subTitle"/>
          </p:nvPr>
        </p:nvSpPr>
        <p:spPr>
          <a:xfrm>
            <a:off x="1163726" y="3391880"/>
            <a:ext cx="29670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3" name="Google Shape;203;p23"/>
          <p:cNvSpPr txBox="1"/>
          <p:nvPr>
            <p:ph idx="5" type="subTitle"/>
          </p:nvPr>
        </p:nvSpPr>
        <p:spPr>
          <a:xfrm>
            <a:off x="5013252" y="3391880"/>
            <a:ext cx="29670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4" name="Google Shape;204;p23"/>
          <p:cNvSpPr txBox="1"/>
          <p:nvPr>
            <p:ph idx="6" type="subTitle"/>
          </p:nvPr>
        </p:nvSpPr>
        <p:spPr>
          <a:xfrm>
            <a:off x="1163725" y="2865980"/>
            <a:ext cx="29670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2pPr>
            <a:lvl3pPr lvl="2"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3pPr>
            <a:lvl4pPr lvl="3"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4pPr>
            <a:lvl5pPr lvl="4"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5pPr>
            <a:lvl6pPr lvl="5"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6pPr>
            <a:lvl7pPr lvl="6"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7pPr>
            <a:lvl8pPr lvl="7"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8pPr>
            <a:lvl9pPr lvl="8"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9pPr>
          </a:lstStyle>
          <a:p/>
        </p:txBody>
      </p:sp>
      <p:sp>
        <p:nvSpPr>
          <p:cNvPr id="205" name="Google Shape;205;p23"/>
          <p:cNvSpPr txBox="1"/>
          <p:nvPr>
            <p:ph idx="7" type="subTitle"/>
          </p:nvPr>
        </p:nvSpPr>
        <p:spPr>
          <a:xfrm>
            <a:off x="5013250" y="1148895"/>
            <a:ext cx="29670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2pPr>
            <a:lvl3pPr lvl="2"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3pPr>
            <a:lvl4pPr lvl="3"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4pPr>
            <a:lvl5pPr lvl="4"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5pPr>
            <a:lvl6pPr lvl="5"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6pPr>
            <a:lvl7pPr lvl="6"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7pPr>
            <a:lvl8pPr lvl="7"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8pPr>
            <a:lvl9pPr lvl="8"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9pPr>
          </a:lstStyle>
          <a:p/>
        </p:txBody>
      </p:sp>
      <p:sp>
        <p:nvSpPr>
          <p:cNvPr id="206" name="Google Shape;206;p23"/>
          <p:cNvSpPr txBox="1"/>
          <p:nvPr>
            <p:ph idx="8" type="subTitle"/>
          </p:nvPr>
        </p:nvSpPr>
        <p:spPr>
          <a:xfrm>
            <a:off x="5013250" y="2865980"/>
            <a:ext cx="29670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2pPr>
            <a:lvl3pPr lvl="2"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3pPr>
            <a:lvl4pPr lvl="3"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4pPr>
            <a:lvl5pPr lvl="4"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5pPr>
            <a:lvl6pPr lvl="5"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6pPr>
            <a:lvl7pPr lvl="6"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7pPr>
            <a:lvl8pPr lvl="7"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8pPr>
            <a:lvl9pPr lvl="8" rtl="0" algn="ctr">
              <a:lnSpc>
                <a:spcPct val="100000"/>
              </a:lnSpc>
              <a:spcBef>
                <a:spcPts val="0"/>
              </a:spcBef>
              <a:spcAft>
                <a:spcPts val="0"/>
              </a:spcAft>
              <a:buClr>
                <a:schemeClr val="dk1"/>
              </a:buClr>
              <a:buSzPts val="2400"/>
              <a:buFont typeface="Sora"/>
              <a:buNone/>
              <a:defRPr b="1" sz="2400">
                <a:solidFill>
                  <a:schemeClr val="dk1"/>
                </a:solidFill>
                <a:latin typeface="Sora"/>
                <a:ea typeface="Sora"/>
                <a:cs typeface="Sora"/>
                <a:sym typeface="Sora"/>
              </a:defRPr>
            </a:lvl9pPr>
          </a:lstStyle>
          <a:p/>
        </p:txBody>
      </p:sp>
      <p:grpSp>
        <p:nvGrpSpPr>
          <p:cNvPr id="207" name="Google Shape;207;p23"/>
          <p:cNvGrpSpPr/>
          <p:nvPr/>
        </p:nvGrpSpPr>
        <p:grpSpPr>
          <a:xfrm>
            <a:off x="50" y="-2"/>
            <a:ext cx="9143876" cy="525892"/>
            <a:chOff x="62" y="-4"/>
            <a:chExt cx="9143876" cy="1028740"/>
          </a:xfrm>
        </p:grpSpPr>
        <p:sp>
          <p:nvSpPr>
            <p:cNvPr id="208" name="Google Shape;208;p23"/>
            <p:cNvSpPr/>
            <p:nvPr/>
          </p:nvSpPr>
          <p:spPr>
            <a:xfrm flipH="1" rot="10800000">
              <a:off x="62" y="-4"/>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rot="10800000">
              <a:off x="62" y="-4"/>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23"/>
          <p:cNvSpPr/>
          <p:nvPr/>
        </p:nvSpPr>
        <p:spPr>
          <a:xfrm flipH="1" rot="1956605">
            <a:off x="-1619609" y="2490500"/>
            <a:ext cx="7047639" cy="5408054"/>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12" name="Shape 212"/>
        <p:cNvGrpSpPr/>
        <p:nvPr/>
      </p:nvGrpSpPr>
      <p:grpSpPr>
        <a:xfrm>
          <a:off x="0" y="0"/>
          <a:ext cx="0" cy="0"/>
          <a:chOff x="0" y="0"/>
          <a:chExt cx="0" cy="0"/>
        </a:xfrm>
      </p:grpSpPr>
      <p:grpSp>
        <p:nvGrpSpPr>
          <p:cNvPr id="213" name="Google Shape;213;p24"/>
          <p:cNvGrpSpPr/>
          <p:nvPr/>
        </p:nvGrpSpPr>
        <p:grpSpPr>
          <a:xfrm>
            <a:off x="50" y="4608659"/>
            <a:ext cx="9143876" cy="660863"/>
            <a:chOff x="62" y="4240596"/>
            <a:chExt cx="9143876" cy="1028740"/>
          </a:xfrm>
        </p:grpSpPr>
        <p:sp>
          <p:nvSpPr>
            <p:cNvPr id="214" name="Google Shape;214;p24"/>
            <p:cNvSpPr/>
            <p:nvPr/>
          </p:nvSpPr>
          <p:spPr>
            <a:xfrm flipH="1">
              <a:off x="62" y="4240596"/>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62" y="4240596"/>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24"/>
          <p:cNvSpPr/>
          <p:nvPr/>
        </p:nvSpPr>
        <p:spPr>
          <a:xfrm flipH="1" rot="-6076843">
            <a:off x="5149113" y="-1972617"/>
            <a:ext cx="7047553" cy="5407989"/>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b="1"/>
            </a:lvl2pPr>
            <a:lvl3pPr lvl="2" rtl="0">
              <a:spcBef>
                <a:spcPts val="0"/>
              </a:spcBef>
              <a:spcAft>
                <a:spcPts val="0"/>
              </a:spcAft>
              <a:buSzPts val="3500"/>
              <a:buNone/>
              <a:defRPr b="1"/>
            </a:lvl3pPr>
            <a:lvl4pPr lvl="3" rtl="0">
              <a:spcBef>
                <a:spcPts val="0"/>
              </a:spcBef>
              <a:spcAft>
                <a:spcPts val="0"/>
              </a:spcAft>
              <a:buSzPts val="3500"/>
              <a:buNone/>
              <a:defRPr b="1"/>
            </a:lvl4pPr>
            <a:lvl5pPr lvl="4" rtl="0">
              <a:spcBef>
                <a:spcPts val="0"/>
              </a:spcBef>
              <a:spcAft>
                <a:spcPts val="0"/>
              </a:spcAft>
              <a:buSzPts val="3500"/>
              <a:buNone/>
              <a:defRPr b="1"/>
            </a:lvl5pPr>
            <a:lvl6pPr lvl="5" rtl="0">
              <a:spcBef>
                <a:spcPts val="0"/>
              </a:spcBef>
              <a:spcAft>
                <a:spcPts val="0"/>
              </a:spcAft>
              <a:buSzPts val="3500"/>
              <a:buNone/>
              <a:defRPr b="1"/>
            </a:lvl6pPr>
            <a:lvl7pPr lvl="6" rtl="0">
              <a:spcBef>
                <a:spcPts val="0"/>
              </a:spcBef>
              <a:spcAft>
                <a:spcPts val="0"/>
              </a:spcAft>
              <a:buSzPts val="3500"/>
              <a:buNone/>
              <a:defRPr b="1"/>
            </a:lvl7pPr>
            <a:lvl8pPr lvl="7" rtl="0">
              <a:spcBef>
                <a:spcPts val="0"/>
              </a:spcBef>
              <a:spcAft>
                <a:spcPts val="0"/>
              </a:spcAft>
              <a:buSzPts val="3500"/>
              <a:buNone/>
              <a:defRPr b="1"/>
            </a:lvl8pPr>
            <a:lvl9pPr lvl="8" rtl="0">
              <a:spcBef>
                <a:spcPts val="0"/>
              </a:spcBef>
              <a:spcAft>
                <a:spcPts val="0"/>
              </a:spcAft>
              <a:buSzPts val="3500"/>
              <a:buNone/>
              <a:defRPr b="1"/>
            </a:lvl9pPr>
          </a:lstStyle>
          <a:p/>
        </p:txBody>
      </p:sp>
      <p:sp>
        <p:nvSpPr>
          <p:cNvPr id="218" name="Google Shape;218;p24"/>
          <p:cNvSpPr txBox="1"/>
          <p:nvPr>
            <p:ph idx="1" type="subTitle"/>
          </p:nvPr>
        </p:nvSpPr>
        <p:spPr>
          <a:xfrm>
            <a:off x="720000" y="1518310"/>
            <a:ext cx="2084700" cy="120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9" name="Google Shape;219;p24"/>
          <p:cNvSpPr txBox="1"/>
          <p:nvPr>
            <p:ph idx="2" type="subTitle"/>
          </p:nvPr>
        </p:nvSpPr>
        <p:spPr>
          <a:xfrm>
            <a:off x="3524999" y="1518310"/>
            <a:ext cx="2084700" cy="120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0" name="Google Shape;220;p24"/>
          <p:cNvSpPr txBox="1"/>
          <p:nvPr>
            <p:ph idx="3" type="subTitle"/>
          </p:nvPr>
        </p:nvSpPr>
        <p:spPr>
          <a:xfrm>
            <a:off x="720000" y="3248602"/>
            <a:ext cx="2085900" cy="120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1" name="Google Shape;221;p24"/>
          <p:cNvSpPr txBox="1"/>
          <p:nvPr>
            <p:ph idx="4" type="subTitle"/>
          </p:nvPr>
        </p:nvSpPr>
        <p:spPr>
          <a:xfrm>
            <a:off x="3527456" y="3248602"/>
            <a:ext cx="2085900" cy="120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2" name="Google Shape;222;p24"/>
          <p:cNvSpPr txBox="1"/>
          <p:nvPr>
            <p:ph idx="5" type="subTitle"/>
          </p:nvPr>
        </p:nvSpPr>
        <p:spPr>
          <a:xfrm>
            <a:off x="6334911" y="1518310"/>
            <a:ext cx="2084700" cy="120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3" name="Google Shape;223;p24"/>
          <p:cNvSpPr txBox="1"/>
          <p:nvPr>
            <p:ph idx="6" type="subTitle"/>
          </p:nvPr>
        </p:nvSpPr>
        <p:spPr>
          <a:xfrm>
            <a:off x="6334911" y="3248602"/>
            <a:ext cx="2084700" cy="120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4" name="Google Shape;224;p24"/>
          <p:cNvSpPr txBox="1"/>
          <p:nvPr>
            <p:ph idx="7" type="subTitle"/>
          </p:nvPr>
        </p:nvSpPr>
        <p:spPr>
          <a:xfrm>
            <a:off x="720000" y="1144425"/>
            <a:ext cx="2085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25" name="Google Shape;225;p24"/>
          <p:cNvSpPr txBox="1"/>
          <p:nvPr>
            <p:ph idx="8" type="subTitle"/>
          </p:nvPr>
        </p:nvSpPr>
        <p:spPr>
          <a:xfrm>
            <a:off x="3524999" y="1144425"/>
            <a:ext cx="2085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26" name="Google Shape;226;p24"/>
          <p:cNvSpPr txBox="1"/>
          <p:nvPr>
            <p:ph idx="9" type="subTitle"/>
          </p:nvPr>
        </p:nvSpPr>
        <p:spPr>
          <a:xfrm>
            <a:off x="6334911" y="1144425"/>
            <a:ext cx="2085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27" name="Google Shape;227;p24"/>
          <p:cNvSpPr txBox="1"/>
          <p:nvPr>
            <p:ph idx="13" type="subTitle"/>
          </p:nvPr>
        </p:nvSpPr>
        <p:spPr>
          <a:xfrm>
            <a:off x="720000" y="2871504"/>
            <a:ext cx="2085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28" name="Google Shape;228;p24"/>
          <p:cNvSpPr txBox="1"/>
          <p:nvPr>
            <p:ph idx="14" type="subTitle"/>
          </p:nvPr>
        </p:nvSpPr>
        <p:spPr>
          <a:xfrm>
            <a:off x="3524999" y="2871504"/>
            <a:ext cx="2085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29" name="Google Shape;229;p24"/>
          <p:cNvSpPr txBox="1"/>
          <p:nvPr>
            <p:ph idx="15" type="subTitle"/>
          </p:nvPr>
        </p:nvSpPr>
        <p:spPr>
          <a:xfrm>
            <a:off x="6334911" y="2871504"/>
            <a:ext cx="2085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30" name="Google Shape;23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31" name="Shape 231"/>
        <p:cNvGrpSpPr/>
        <p:nvPr/>
      </p:nvGrpSpPr>
      <p:grpSpPr>
        <a:xfrm>
          <a:off x="0" y="0"/>
          <a:ext cx="0" cy="0"/>
          <a:chOff x="0" y="0"/>
          <a:chExt cx="0" cy="0"/>
        </a:xfrm>
      </p:grpSpPr>
      <p:grpSp>
        <p:nvGrpSpPr>
          <p:cNvPr id="232" name="Google Shape;232;p25"/>
          <p:cNvGrpSpPr/>
          <p:nvPr/>
        </p:nvGrpSpPr>
        <p:grpSpPr>
          <a:xfrm>
            <a:off x="49" y="-27"/>
            <a:ext cx="9143877" cy="1841887"/>
            <a:chOff x="61" y="-21"/>
            <a:chExt cx="9143877" cy="1028757"/>
          </a:xfrm>
        </p:grpSpPr>
        <p:sp>
          <p:nvSpPr>
            <p:cNvPr id="233" name="Google Shape;233;p25"/>
            <p:cNvSpPr/>
            <p:nvPr/>
          </p:nvSpPr>
          <p:spPr>
            <a:xfrm flipH="1" rot="10800000">
              <a:off x="62" y="-4"/>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
            <p:cNvSpPr/>
            <p:nvPr/>
          </p:nvSpPr>
          <p:spPr>
            <a:xfrm rot="10800000">
              <a:off x="61" y="-21"/>
              <a:ext cx="9143876" cy="805520"/>
            </a:xfrm>
            <a:custGeom>
              <a:rect b="b" l="l" r="r" t="t"/>
              <a:pathLst>
                <a:path extrusionOk="0" h="19457" w="172942">
                  <a:moveTo>
                    <a:pt x="172941" y="0"/>
                  </a:moveTo>
                  <a:lnTo>
                    <a:pt x="1" y="16929"/>
                  </a:lnTo>
                  <a:lnTo>
                    <a:pt x="1" y="19456"/>
                  </a:lnTo>
                  <a:lnTo>
                    <a:pt x="172941" y="19456"/>
                  </a:lnTo>
                  <a:lnTo>
                    <a:pt x="172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25"/>
          <p:cNvSpPr/>
          <p:nvPr/>
        </p:nvSpPr>
        <p:spPr>
          <a:xfrm flipH="1" rot="2191549">
            <a:off x="-443104" y="2827667"/>
            <a:ext cx="7047842" cy="5408210"/>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txBox="1"/>
          <p:nvPr>
            <p:ph type="ctrTitle"/>
          </p:nvPr>
        </p:nvSpPr>
        <p:spPr>
          <a:xfrm>
            <a:off x="715100" y="1851238"/>
            <a:ext cx="3778200" cy="9978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7" name="Google Shape;237;p25"/>
          <p:cNvSpPr txBox="1"/>
          <p:nvPr>
            <p:ph idx="1" type="subTitle"/>
          </p:nvPr>
        </p:nvSpPr>
        <p:spPr>
          <a:xfrm>
            <a:off x="4650700" y="1851250"/>
            <a:ext cx="3778200" cy="121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38" name="Google Shape;238;p25"/>
          <p:cNvSpPr txBox="1"/>
          <p:nvPr/>
        </p:nvSpPr>
        <p:spPr>
          <a:xfrm>
            <a:off x="4650700" y="2849050"/>
            <a:ext cx="37782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dk1"/>
                </a:solidFill>
                <a:latin typeface="Open Sans"/>
                <a:ea typeface="Open Sans"/>
                <a:cs typeface="Open Sans"/>
                <a:sym typeface="Open Sans"/>
                <a:hlinkClick r:id="rId2">
                  <a:extLst>
                    <a:ext uri="{A12FA001-AC4F-418D-AE19-62706E023703}">
                      <ahyp:hlinkClr val="tx"/>
                    </a:ext>
                  </a:extLst>
                </a:hlinkClick>
              </a:rPr>
              <a:t>Slidesgo</a:t>
            </a:r>
            <a:r>
              <a:rPr b="1" lang="en" sz="1000" u="sng">
                <a:solidFill>
                  <a:schemeClr val="dk1"/>
                </a:solidFill>
                <a:latin typeface="Open Sans"/>
                <a:ea typeface="Open Sans"/>
                <a:cs typeface="Open Sans"/>
                <a:sym typeface="Open Sans"/>
              </a:rPr>
              <a:t>,</a:t>
            </a:r>
            <a:r>
              <a:rPr b="1" lang="en" sz="1000">
                <a:solidFill>
                  <a:schemeClr val="dk1"/>
                </a:solidFill>
                <a:latin typeface="Open Sans"/>
                <a:ea typeface="Open Sans"/>
                <a:cs typeface="Open Sans"/>
                <a:sym typeface="Open Sans"/>
              </a:rPr>
              <a:t> </a:t>
            </a:r>
            <a:r>
              <a:rPr lang="en" sz="1000">
                <a:solidFill>
                  <a:schemeClr val="dk1"/>
                </a:solidFill>
                <a:latin typeface="Open Sans"/>
                <a:ea typeface="Open Sans"/>
                <a:cs typeface="Open Sans"/>
                <a:sym typeface="Open Sans"/>
              </a:rPr>
              <a:t>and includes </a:t>
            </a:r>
            <a:r>
              <a:rPr lang="en" sz="1000">
                <a:solidFill>
                  <a:schemeClr val="dk1"/>
                </a:solidFill>
                <a:latin typeface="Open Sans"/>
                <a:ea typeface="Open Sans"/>
                <a:cs typeface="Open Sans"/>
                <a:sym typeface="Open Sans"/>
              </a:rPr>
              <a:t>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b="1" lang="en" sz="1000">
                <a:solidFill>
                  <a:schemeClr val="dk1"/>
                </a:solidFill>
                <a:latin typeface="Open Sans"/>
                <a:ea typeface="Open Sans"/>
                <a:cs typeface="Open Sans"/>
                <a:sym typeface="Open Sans"/>
              </a:rPr>
              <a:t> </a:t>
            </a:r>
            <a:r>
              <a:rPr lang="en" sz="1000">
                <a:solidFill>
                  <a:schemeClr val="dk1"/>
                </a:solidFill>
                <a:latin typeface="Open Sans"/>
                <a:ea typeface="Open Sans"/>
                <a:cs typeface="Open Sans"/>
                <a:sym typeface="Open Sans"/>
              </a:rPr>
              <a:t>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endParaRPr b="1" sz="1000" u="sng">
              <a:solidFill>
                <a:schemeClr val="dk1"/>
              </a:solidFill>
              <a:highlight>
                <a:srgbClr val="DFDEFC"/>
              </a:highlight>
              <a:latin typeface="Open Sans"/>
              <a:ea typeface="Open Sans"/>
              <a:cs typeface="Open Sans"/>
              <a:sym typeface="Open Sans"/>
            </a:endParaRPr>
          </a:p>
        </p:txBody>
      </p:sp>
      <p:sp>
        <p:nvSpPr>
          <p:cNvPr id="239" name="Google Shape;23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40" name="Shape 240"/>
        <p:cNvGrpSpPr/>
        <p:nvPr/>
      </p:nvGrpSpPr>
      <p:grpSpPr>
        <a:xfrm>
          <a:off x="0" y="0"/>
          <a:ext cx="0" cy="0"/>
          <a:chOff x="0" y="0"/>
          <a:chExt cx="0" cy="0"/>
        </a:xfrm>
      </p:grpSpPr>
      <p:grpSp>
        <p:nvGrpSpPr>
          <p:cNvPr id="241" name="Google Shape;241;p26"/>
          <p:cNvGrpSpPr/>
          <p:nvPr/>
        </p:nvGrpSpPr>
        <p:grpSpPr>
          <a:xfrm flipH="1">
            <a:off x="7579169" y="53"/>
            <a:ext cx="1581117" cy="5143392"/>
            <a:chOff x="34" y="53"/>
            <a:chExt cx="1581117" cy="5143392"/>
          </a:xfrm>
        </p:grpSpPr>
        <p:sp>
          <p:nvSpPr>
            <p:cNvPr id="242" name="Google Shape;242;p26"/>
            <p:cNvSpPr/>
            <p:nvPr/>
          </p:nvSpPr>
          <p:spPr>
            <a:xfrm rot="5400000">
              <a:off x="-1781053" y="1781241"/>
              <a:ext cx="5143297" cy="1581110"/>
            </a:xfrm>
            <a:custGeom>
              <a:rect b="b" l="l" r="r" t="t"/>
              <a:pathLst>
                <a:path extrusionOk="0" h="39839" w="172913">
                  <a:moveTo>
                    <a:pt x="172913" y="1"/>
                  </a:moveTo>
                  <a:lnTo>
                    <a:pt x="0" y="16958"/>
                  </a:lnTo>
                  <a:lnTo>
                    <a:pt x="0" y="39839"/>
                  </a:lnTo>
                  <a:lnTo>
                    <a:pt x="172913" y="39839"/>
                  </a:lnTo>
                  <a:lnTo>
                    <a:pt x="1729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flipH="1" rot="5400000">
              <a:off x="-1898635" y="1898721"/>
              <a:ext cx="5143297" cy="1345961"/>
            </a:xfrm>
            <a:custGeom>
              <a:rect b="b" l="l" r="r" t="t"/>
              <a:pathLst>
                <a:path extrusionOk="0" h="39839" w="172913">
                  <a:moveTo>
                    <a:pt x="172913" y="1"/>
                  </a:moveTo>
                  <a:lnTo>
                    <a:pt x="0" y="16958"/>
                  </a:lnTo>
                  <a:lnTo>
                    <a:pt x="0" y="39839"/>
                  </a:lnTo>
                  <a:lnTo>
                    <a:pt x="172913" y="39839"/>
                  </a:lnTo>
                  <a:lnTo>
                    <a:pt x="1729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6"/>
          <p:cNvSpPr/>
          <p:nvPr/>
        </p:nvSpPr>
        <p:spPr>
          <a:xfrm flipH="1" rot="5793611">
            <a:off x="-2996321" y="667251"/>
            <a:ext cx="7047727" cy="5408122"/>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
    <p:spTree>
      <p:nvGrpSpPr>
        <p:cNvPr id="246" name="Shape 246"/>
        <p:cNvGrpSpPr/>
        <p:nvPr/>
      </p:nvGrpSpPr>
      <p:grpSpPr>
        <a:xfrm>
          <a:off x="0" y="0"/>
          <a:ext cx="0" cy="0"/>
          <a:chOff x="0" y="0"/>
          <a:chExt cx="0" cy="0"/>
        </a:xfrm>
      </p:grpSpPr>
      <p:grpSp>
        <p:nvGrpSpPr>
          <p:cNvPr id="247" name="Google Shape;247;p27"/>
          <p:cNvGrpSpPr/>
          <p:nvPr/>
        </p:nvGrpSpPr>
        <p:grpSpPr>
          <a:xfrm flipH="1" rot="10800000">
            <a:off x="62" y="4132413"/>
            <a:ext cx="9143876" cy="1028740"/>
            <a:chOff x="62" y="-4"/>
            <a:chExt cx="9143876" cy="1028740"/>
          </a:xfrm>
        </p:grpSpPr>
        <p:sp>
          <p:nvSpPr>
            <p:cNvPr id="248" name="Google Shape;248;p27"/>
            <p:cNvSpPr/>
            <p:nvPr/>
          </p:nvSpPr>
          <p:spPr>
            <a:xfrm flipH="1" rot="10800000">
              <a:off x="62" y="-4"/>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p:nvPr/>
          </p:nvSpPr>
          <p:spPr>
            <a:xfrm rot="10800000">
              <a:off x="62" y="-4"/>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27"/>
          <p:cNvGrpSpPr/>
          <p:nvPr/>
        </p:nvGrpSpPr>
        <p:grpSpPr>
          <a:xfrm flipH="1" rot="10800000">
            <a:off x="-2554627" y="-4248154"/>
            <a:ext cx="14253253" cy="8874309"/>
            <a:chOff x="-2771747" y="534994"/>
            <a:chExt cx="14253253" cy="8874309"/>
          </a:xfrm>
        </p:grpSpPr>
        <p:sp>
          <p:nvSpPr>
            <p:cNvPr id="251" name="Google Shape;251;p27"/>
            <p:cNvSpPr/>
            <p:nvPr/>
          </p:nvSpPr>
          <p:spPr>
            <a:xfrm flipH="1" rot="2991695">
              <a:off x="-1956763" y="2268050"/>
              <a:ext cx="7047826" cy="5408198"/>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p:nvPr/>
          </p:nvSpPr>
          <p:spPr>
            <a:xfrm flipH="1" rot="-1203209">
              <a:off x="3720293" y="2268118"/>
              <a:ext cx="7047648" cy="5408061"/>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grpSp>
        <p:nvGrpSpPr>
          <p:cNvPr id="28" name="Google Shape;28;p4"/>
          <p:cNvGrpSpPr/>
          <p:nvPr/>
        </p:nvGrpSpPr>
        <p:grpSpPr>
          <a:xfrm>
            <a:off x="6763013" y="100"/>
            <a:ext cx="2380650" cy="5143397"/>
            <a:chOff x="8422599" y="100"/>
            <a:chExt cx="721431" cy="5143397"/>
          </a:xfrm>
        </p:grpSpPr>
        <p:sp>
          <p:nvSpPr>
            <p:cNvPr id="29" name="Google Shape;29;p4"/>
            <p:cNvSpPr/>
            <p:nvPr/>
          </p:nvSpPr>
          <p:spPr>
            <a:xfrm rot="-5400000">
              <a:off x="6211643" y="2211056"/>
              <a:ext cx="5143297" cy="721385"/>
            </a:xfrm>
            <a:custGeom>
              <a:rect b="b" l="l" r="r" t="t"/>
              <a:pathLst>
                <a:path extrusionOk="0" h="39839" w="172913">
                  <a:moveTo>
                    <a:pt x="172913" y="1"/>
                  </a:moveTo>
                  <a:lnTo>
                    <a:pt x="0" y="16958"/>
                  </a:lnTo>
                  <a:lnTo>
                    <a:pt x="0" y="39839"/>
                  </a:lnTo>
                  <a:lnTo>
                    <a:pt x="172913" y="39839"/>
                  </a:lnTo>
                  <a:lnTo>
                    <a:pt x="1729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flipH="1" rot="-5400000">
              <a:off x="6315171" y="2314638"/>
              <a:ext cx="5143297" cy="514421"/>
            </a:xfrm>
            <a:custGeom>
              <a:rect b="b" l="l" r="r" t="t"/>
              <a:pathLst>
                <a:path extrusionOk="0" h="39839" w="172913">
                  <a:moveTo>
                    <a:pt x="172913" y="1"/>
                  </a:moveTo>
                  <a:lnTo>
                    <a:pt x="0" y="16958"/>
                  </a:lnTo>
                  <a:lnTo>
                    <a:pt x="0" y="39839"/>
                  </a:lnTo>
                  <a:lnTo>
                    <a:pt x="172913" y="39839"/>
                  </a:lnTo>
                  <a:lnTo>
                    <a:pt x="1729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4"/>
          <p:cNvSpPr/>
          <p:nvPr/>
        </p:nvSpPr>
        <p:spPr>
          <a:xfrm flipH="1" rot="8100000">
            <a:off x="-3366161" y="-1648851"/>
            <a:ext cx="7047622" cy="5408042"/>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txBox="1"/>
          <p:nvPr>
            <p:ph type="title"/>
          </p:nvPr>
        </p:nvSpPr>
        <p:spPr>
          <a:xfrm>
            <a:off x="720000" y="445025"/>
            <a:ext cx="5763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4"/>
          <p:cNvSpPr txBox="1"/>
          <p:nvPr>
            <p:ph idx="1" type="body"/>
          </p:nvPr>
        </p:nvSpPr>
        <p:spPr>
          <a:xfrm>
            <a:off x="720000" y="1152475"/>
            <a:ext cx="57633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Char char="●"/>
              <a:defRPr>
                <a:solidFill>
                  <a:srgbClr val="434343"/>
                </a:solidFill>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sp>
        <p:nvSpPr>
          <p:cNvPr id="34" name="Google Shape;34;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grpSp>
        <p:nvGrpSpPr>
          <p:cNvPr id="36" name="Google Shape;36;p5"/>
          <p:cNvGrpSpPr/>
          <p:nvPr/>
        </p:nvGrpSpPr>
        <p:grpSpPr>
          <a:xfrm>
            <a:off x="8039407" y="100"/>
            <a:ext cx="1104170" cy="5143397"/>
            <a:chOff x="8422599" y="100"/>
            <a:chExt cx="721397" cy="5143397"/>
          </a:xfrm>
        </p:grpSpPr>
        <p:sp>
          <p:nvSpPr>
            <p:cNvPr id="37" name="Google Shape;37;p5"/>
            <p:cNvSpPr/>
            <p:nvPr/>
          </p:nvSpPr>
          <p:spPr>
            <a:xfrm rot="-5400000">
              <a:off x="6211643" y="2211056"/>
              <a:ext cx="5143297" cy="721385"/>
            </a:xfrm>
            <a:custGeom>
              <a:rect b="b" l="l" r="r" t="t"/>
              <a:pathLst>
                <a:path extrusionOk="0" h="39839" w="172913">
                  <a:moveTo>
                    <a:pt x="172913" y="1"/>
                  </a:moveTo>
                  <a:lnTo>
                    <a:pt x="0" y="16958"/>
                  </a:lnTo>
                  <a:lnTo>
                    <a:pt x="0" y="39839"/>
                  </a:lnTo>
                  <a:lnTo>
                    <a:pt x="172913" y="39839"/>
                  </a:lnTo>
                  <a:lnTo>
                    <a:pt x="1729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flipH="1" rot="-5400000">
              <a:off x="6331919" y="2331420"/>
              <a:ext cx="5143297" cy="480857"/>
            </a:xfrm>
            <a:custGeom>
              <a:rect b="b" l="l" r="r" t="t"/>
              <a:pathLst>
                <a:path extrusionOk="0" h="39839" w="172913">
                  <a:moveTo>
                    <a:pt x="172913" y="1"/>
                  </a:moveTo>
                  <a:lnTo>
                    <a:pt x="0" y="16958"/>
                  </a:lnTo>
                  <a:lnTo>
                    <a:pt x="0" y="39839"/>
                  </a:lnTo>
                  <a:lnTo>
                    <a:pt x="172913" y="39839"/>
                  </a:lnTo>
                  <a:lnTo>
                    <a:pt x="1729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5"/>
          <p:cNvSpPr/>
          <p:nvPr/>
        </p:nvSpPr>
        <p:spPr>
          <a:xfrm flipH="1" rot="5400000">
            <a:off x="-3328197" y="595553"/>
            <a:ext cx="7047571" cy="5408003"/>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b="1"/>
            </a:lvl2pPr>
            <a:lvl3pPr lvl="2" rtl="0">
              <a:spcBef>
                <a:spcPts val="0"/>
              </a:spcBef>
              <a:spcAft>
                <a:spcPts val="0"/>
              </a:spcAft>
              <a:buSzPts val="3500"/>
              <a:buNone/>
              <a:defRPr b="1"/>
            </a:lvl3pPr>
            <a:lvl4pPr lvl="3" rtl="0">
              <a:spcBef>
                <a:spcPts val="0"/>
              </a:spcBef>
              <a:spcAft>
                <a:spcPts val="0"/>
              </a:spcAft>
              <a:buSzPts val="3500"/>
              <a:buNone/>
              <a:defRPr b="1"/>
            </a:lvl4pPr>
            <a:lvl5pPr lvl="4" rtl="0">
              <a:spcBef>
                <a:spcPts val="0"/>
              </a:spcBef>
              <a:spcAft>
                <a:spcPts val="0"/>
              </a:spcAft>
              <a:buSzPts val="3500"/>
              <a:buNone/>
              <a:defRPr b="1"/>
            </a:lvl5pPr>
            <a:lvl6pPr lvl="5" rtl="0">
              <a:spcBef>
                <a:spcPts val="0"/>
              </a:spcBef>
              <a:spcAft>
                <a:spcPts val="0"/>
              </a:spcAft>
              <a:buSzPts val="3500"/>
              <a:buNone/>
              <a:defRPr b="1"/>
            </a:lvl6pPr>
            <a:lvl7pPr lvl="6" rtl="0">
              <a:spcBef>
                <a:spcPts val="0"/>
              </a:spcBef>
              <a:spcAft>
                <a:spcPts val="0"/>
              </a:spcAft>
              <a:buSzPts val="3500"/>
              <a:buNone/>
              <a:defRPr b="1"/>
            </a:lvl7pPr>
            <a:lvl8pPr lvl="7" rtl="0">
              <a:spcBef>
                <a:spcPts val="0"/>
              </a:spcBef>
              <a:spcAft>
                <a:spcPts val="0"/>
              </a:spcAft>
              <a:buSzPts val="3500"/>
              <a:buNone/>
              <a:defRPr b="1"/>
            </a:lvl8pPr>
            <a:lvl9pPr lvl="8" rtl="0">
              <a:spcBef>
                <a:spcPts val="0"/>
              </a:spcBef>
              <a:spcAft>
                <a:spcPts val="0"/>
              </a:spcAft>
              <a:buSzPts val="3500"/>
              <a:buNone/>
              <a:defRPr b="1"/>
            </a:lvl9pPr>
          </a:lstStyle>
          <a:p/>
        </p:txBody>
      </p:sp>
      <p:sp>
        <p:nvSpPr>
          <p:cNvPr id="41" name="Google Shape;41;p5"/>
          <p:cNvSpPr txBox="1"/>
          <p:nvPr>
            <p:ph idx="1" type="subTitle"/>
          </p:nvPr>
        </p:nvSpPr>
        <p:spPr>
          <a:xfrm>
            <a:off x="4946578" y="2345558"/>
            <a:ext cx="2673000" cy="144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 name="Google Shape;42;p5"/>
          <p:cNvSpPr txBox="1"/>
          <p:nvPr>
            <p:ph idx="2" type="subTitle"/>
          </p:nvPr>
        </p:nvSpPr>
        <p:spPr>
          <a:xfrm>
            <a:off x="1524422" y="2345557"/>
            <a:ext cx="2673000" cy="144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 name="Google Shape;43;p5"/>
          <p:cNvSpPr txBox="1"/>
          <p:nvPr>
            <p:ph idx="3" type="subTitle"/>
          </p:nvPr>
        </p:nvSpPr>
        <p:spPr>
          <a:xfrm>
            <a:off x="1524422" y="1695700"/>
            <a:ext cx="26730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44" name="Google Shape;44;p5"/>
          <p:cNvSpPr txBox="1"/>
          <p:nvPr>
            <p:ph idx="4" type="subTitle"/>
          </p:nvPr>
        </p:nvSpPr>
        <p:spPr>
          <a:xfrm>
            <a:off x="4946578" y="1695700"/>
            <a:ext cx="26730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45" name="Google Shape;4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grpSp>
        <p:nvGrpSpPr>
          <p:cNvPr id="47" name="Google Shape;47;p6"/>
          <p:cNvGrpSpPr/>
          <p:nvPr/>
        </p:nvGrpSpPr>
        <p:grpSpPr>
          <a:xfrm>
            <a:off x="8422599" y="100"/>
            <a:ext cx="721385" cy="5143397"/>
            <a:chOff x="8422599" y="100"/>
            <a:chExt cx="721385" cy="5143397"/>
          </a:xfrm>
        </p:grpSpPr>
        <p:sp>
          <p:nvSpPr>
            <p:cNvPr id="48" name="Google Shape;48;p6"/>
            <p:cNvSpPr/>
            <p:nvPr/>
          </p:nvSpPr>
          <p:spPr>
            <a:xfrm rot="-5400000">
              <a:off x="6211643" y="2211056"/>
              <a:ext cx="5143297" cy="721385"/>
            </a:xfrm>
            <a:custGeom>
              <a:rect b="b" l="l" r="r" t="t"/>
              <a:pathLst>
                <a:path extrusionOk="0" h="39839" w="172913">
                  <a:moveTo>
                    <a:pt x="172913" y="1"/>
                  </a:moveTo>
                  <a:lnTo>
                    <a:pt x="0" y="16958"/>
                  </a:lnTo>
                  <a:lnTo>
                    <a:pt x="0" y="39839"/>
                  </a:lnTo>
                  <a:lnTo>
                    <a:pt x="172913" y="39839"/>
                  </a:lnTo>
                  <a:lnTo>
                    <a:pt x="1729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flipH="1" rot="-5400000">
              <a:off x="6335095" y="2334657"/>
              <a:ext cx="5143297" cy="474383"/>
            </a:xfrm>
            <a:custGeom>
              <a:rect b="b" l="l" r="r" t="t"/>
              <a:pathLst>
                <a:path extrusionOk="0" h="39839" w="172913">
                  <a:moveTo>
                    <a:pt x="172913" y="1"/>
                  </a:moveTo>
                  <a:lnTo>
                    <a:pt x="0" y="16958"/>
                  </a:lnTo>
                  <a:lnTo>
                    <a:pt x="0" y="39839"/>
                  </a:lnTo>
                  <a:lnTo>
                    <a:pt x="172913" y="39839"/>
                  </a:lnTo>
                  <a:lnTo>
                    <a:pt x="1729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 name="Google Shape;50;p6"/>
          <p:cNvSpPr/>
          <p:nvPr/>
        </p:nvSpPr>
        <p:spPr>
          <a:xfrm flipH="1" rot="7199932">
            <a:off x="-3766244" y="-1618405"/>
            <a:ext cx="7047454" cy="5407913"/>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 name="Google Shape;52;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grpSp>
        <p:nvGrpSpPr>
          <p:cNvPr id="54" name="Google Shape;54;p7"/>
          <p:cNvGrpSpPr/>
          <p:nvPr/>
        </p:nvGrpSpPr>
        <p:grpSpPr>
          <a:xfrm>
            <a:off x="62" y="4240596"/>
            <a:ext cx="9143876" cy="1028740"/>
            <a:chOff x="62" y="4240596"/>
            <a:chExt cx="9143876" cy="1028740"/>
          </a:xfrm>
        </p:grpSpPr>
        <p:sp>
          <p:nvSpPr>
            <p:cNvPr id="55" name="Google Shape;55;p7"/>
            <p:cNvSpPr/>
            <p:nvPr/>
          </p:nvSpPr>
          <p:spPr>
            <a:xfrm flipH="1">
              <a:off x="62" y="4240596"/>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a:off x="62" y="4240596"/>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 name="Google Shape;57;p7"/>
          <p:cNvGrpSpPr/>
          <p:nvPr/>
        </p:nvGrpSpPr>
        <p:grpSpPr>
          <a:xfrm>
            <a:off x="-1897863" y="-3262936"/>
            <a:ext cx="14581217" cy="8890352"/>
            <a:chOff x="-1897863" y="-3262936"/>
            <a:chExt cx="14581217" cy="8890352"/>
          </a:xfrm>
        </p:grpSpPr>
        <p:sp>
          <p:nvSpPr>
            <p:cNvPr id="58" name="Google Shape;58;p7"/>
            <p:cNvSpPr/>
            <p:nvPr/>
          </p:nvSpPr>
          <p:spPr>
            <a:xfrm flipH="1" rot="-10320869">
              <a:off x="-1556381" y="-2799617"/>
              <a:ext cx="7047645" cy="5408059"/>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flipH="1" rot="-6177391">
              <a:off x="5734195" y="-1117063"/>
              <a:ext cx="7047715" cy="5408112"/>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7"/>
          <p:cNvSpPr txBox="1"/>
          <p:nvPr>
            <p:ph type="title"/>
          </p:nvPr>
        </p:nvSpPr>
        <p:spPr>
          <a:xfrm>
            <a:off x="1192826" y="1072050"/>
            <a:ext cx="385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 name="Google Shape;61;p7"/>
          <p:cNvSpPr txBox="1"/>
          <p:nvPr>
            <p:ph idx="1" type="body"/>
          </p:nvPr>
        </p:nvSpPr>
        <p:spPr>
          <a:xfrm>
            <a:off x="1192826" y="1644750"/>
            <a:ext cx="3852000" cy="242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2"/>
              </a:buClr>
              <a:buSzPts val="1400"/>
              <a:buChar char="●"/>
              <a:defRPr sz="1400">
                <a:solidFill>
                  <a:srgbClr val="434343"/>
                </a:solidFill>
              </a:defRPr>
            </a:lvl1pPr>
            <a:lvl2pPr indent="-304800" lvl="1" marL="914400" rtl="0">
              <a:lnSpc>
                <a:spcPct val="115000"/>
              </a:lnSpc>
              <a:spcBef>
                <a:spcPts val="0"/>
              </a:spcBef>
              <a:spcAft>
                <a:spcPts val="0"/>
              </a:spcAft>
              <a:buSzPts val="1200"/>
              <a:buChar char="○"/>
              <a:defRPr>
                <a:solidFill>
                  <a:srgbClr val="434343"/>
                </a:solidFill>
              </a:defRPr>
            </a:lvl2pPr>
            <a:lvl3pPr indent="-304800" lvl="2" marL="1371600" rtl="0">
              <a:lnSpc>
                <a:spcPct val="115000"/>
              </a:lnSpc>
              <a:spcBef>
                <a:spcPts val="0"/>
              </a:spcBef>
              <a:spcAft>
                <a:spcPts val="0"/>
              </a:spcAft>
              <a:buSzPts val="1200"/>
              <a:buChar char="■"/>
              <a:defRPr>
                <a:solidFill>
                  <a:srgbClr val="434343"/>
                </a:solidFill>
              </a:defRPr>
            </a:lvl3pPr>
            <a:lvl4pPr indent="-304800" lvl="3" marL="1828800" rtl="0">
              <a:lnSpc>
                <a:spcPct val="115000"/>
              </a:lnSpc>
              <a:spcBef>
                <a:spcPts val="0"/>
              </a:spcBef>
              <a:spcAft>
                <a:spcPts val="0"/>
              </a:spcAft>
              <a:buSzPts val="1200"/>
              <a:buChar char="●"/>
              <a:defRPr>
                <a:solidFill>
                  <a:srgbClr val="434343"/>
                </a:solidFill>
              </a:defRPr>
            </a:lvl4pPr>
            <a:lvl5pPr indent="-304800" lvl="4" marL="2286000" rtl="0">
              <a:lnSpc>
                <a:spcPct val="115000"/>
              </a:lnSpc>
              <a:spcBef>
                <a:spcPts val="0"/>
              </a:spcBef>
              <a:spcAft>
                <a:spcPts val="0"/>
              </a:spcAft>
              <a:buSzPts val="1200"/>
              <a:buChar char="○"/>
              <a:defRPr>
                <a:solidFill>
                  <a:srgbClr val="434343"/>
                </a:solidFill>
              </a:defRPr>
            </a:lvl5pPr>
            <a:lvl6pPr indent="-304800" lvl="5" marL="2743200" rtl="0">
              <a:lnSpc>
                <a:spcPct val="115000"/>
              </a:lnSpc>
              <a:spcBef>
                <a:spcPts val="0"/>
              </a:spcBef>
              <a:spcAft>
                <a:spcPts val="0"/>
              </a:spcAft>
              <a:buSzPts val="1200"/>
              <a:buChar char="■"/>
              <a:defRPr>
                <a:solidFill>
                  <a:srgbClr val="434343"/>
                </a:solidFill>
              </a:defRPr>
            </a:lvl6pPr>
            <a:lvl7pPr indent="-304800" lvl="6" marL="3200400" rtl="0">
              <a:lnSpc>
                <a:spcPct val="115000"/>
              </a:lnSpc>
              <a:spcBef>
                <a:spcPts val="0"/>
              </a:spcBef>
              <a:spcAft>
                <a:spcPts val="0"/>
              </a:spcAft>
              <a:buSzPts val="1200"/>
              <a:buChar char="●"/>
              <a:defRPr>
                <a:solidFill>
                  <a:srgbClr val="434343"/>
                </a:solidFill>
              </a:defRPr>
            </a:lvl7pPr>
            <a:lvl8pPr indent="-304800" lvl="7" marL="3657600" rtl="0">
              <a:lnSpc>
                <a:spcPct val="115000"/>
              </a:lnSpc>
              <a:spcBef>
                <a:spcPts val="0"/>
              </a:spcBef>
              <a:spcAft>
                <a:spcPts val="0"/>
              </a:spcAft>
              <a:buSzPts val="1200"/>
              <a:buChar char="○"/>
              <a:defRPr>
                <a:solidFill>
                  <a:srgbClr val="434343"/>
                </a:solidFill>
              </a:defRPr>
            </a:lvl8pPr>
            <a:lvl9pPr indent="-304800" lvl="8" marL="4114800" rtl="0">
              <a:lnSpc>
                <a:spcPct val="115000"/>
              </a:lnSpc>
              <a:spcBef>
                <a:spcPts val="0"/>
              </a:spcBef>
              <a:spcAft>
                <a:spcPts val="0"/>
              </a:spcAft>
              <a:buSzPts val="1200"/>
              <a:buChar char="■"/>
              <a:defRPr>
                <a:solidFill>
                  <a:srgbClr val="434343"/>
                </a:solidFill>
              </a:defRPr>
            </a:lvl9pPr>
          </a:lstStyle>
          <a:p/>
        </p:txBody>
      </p:sp>
      <p:sp>
        <p:nvSpPr>
          <p:cNvPr id="62" name="Google Shape;62;p7"/>
          <p:cNvSpPr/>
          <p:nvPr>
            <p:ph idx="2" type="pic"/>
          </p:nvPr>
        </p:nvSpPr>
        <p:spPr>
          <a:xfrm>
            <a:off x="5551375" y="1119587"/>
            <a:ext cx="2399700" cy="2904300"/>
          </a:xfrm>
          <a:prstGeom prst="rect">
            <a:avLst/>
          </a:prstGeom>
          <a:noFill/>
          <a:ln>
            <a:noFill/>
          </a:ln>
        </p:spPr>
      </p:sp>
      <p:sp>
        <p:nvSpPr>
          <p:cNvPr id="63" name="Google Shape;63;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 name="Shape 64"/>
        <p:cNvGrpSpPr/>
        <p:nvPr/>
      </p:nvGrpSpPr>
      <p:grpSpPr>
        <a:xfrm>
          <a:off x="0" y="0"/>
          <a:ext cx="0" cy="0"/>
          <a:chOff x="0" y="0"/>
          <a:chExt cx="0" cy="0"/>
        </a:xfrm>
      </p:grpSpPr>
      <p:sp>
        <p:nvSpPr>
          <p:cNvPr id="65" name="Google Shape;65;p8"/>
          <p:cNvSpPr/>
          <p:nvPr/>
        </p:nvSpPr>
        <p:spPr>
          <a:xfrm rot="-2848264">
            <a:off x="3529876" y="1720616"/>
            <a:ext cx="7047570" cy="5408002"/>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8"/>
          <p:cNvGrpSpPr/>
          <p:nvPr/>
        </p:nvGrpSpPr>
        <p:grpSpPr>
          <a:xfrm flipH="1" rot="10800000">
            <a:off x="12" y="50247"/>
            <a:ext cx="9143876" cy="1028740"/>
            <a:chOff x="62" y="4240596"/>
            <a:chExt cx="9143876" cy="1028740"/>
          </a:xfrm>
        </p:grpSpPr>
        <p:sp>
          <p:nvSpPr>
            <p:cNvPr id="67" name="Google Shape;67;p8"/>
            <p:cNvSpPr/>
            <p:nvPr/>
          </p:nvSpPr>
          <p:spPr>
            <a:xfrm flipH="1">
              <a:off x="62" y="4240596"/>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62" y="4240596"/>
              <a:ext cx="9143876" cy="1028740"/>
            </a:xfrm>
            <a:custGeom>
              <a:rect b="b" l="l" r="r" t="t"/>
              <a:pathLst>
                <a:path extrusionOk="0" h="19457" w="172942">
                  <a:moveTo>
                    <a:pt x="172941" y="0"/>
                  </a:moveTo>
                  <a:lnTo>
                    <a:pt x="1" y="16929"/>
                  </a:lnTo>
                  <a:lnTo>
                    <a:pt x="1" y="19456"/>
                  </a:lnTo>
                  <a:lnTo>
                    <a:pt x="172941" y="19456"/>
                  </a:lnTo>
                  <a:lnTo>
                    <a:pt x="172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8"/>
          <p:cNvSpPr txBox="1"/>
          <p:nvPr>
            <p:ph type="title"/>
          </p:nvPr>
        </p:nvSpPr>
        <p:spPr>
          <a:xfrm>
            <a:off x="2724150" y="1307100"/>
            <a:ext cx="36957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70" name="Google Shape;70;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1" name="Shape 71"/>
        <p:cNvGrpSpPr/>
        <p:nvPr/>
      </p:nvGrpSpPr>
      <p:grpSpPr>
        <a:xfrm>
          <a:off x="0" y="0"/>
          <a:ext cx="0" cy="0"/>
          <a:chOff x="0" y="0"/>
          <a:chExt cx="0" cy="0"/>
        </a:xfrm>
      </p:grpSpPr>
      <p:sp>
        <p:nvSpPr>
          <p:cNvPr id="72" name="Google Shape;72;p9"/>
          <p:cNvSpPr txBox="1"/>
          <p:nvPr>
            <p:ph type="title"/>
          </p:nvPr>
        </p:nvSpPr>
        <p:spPr>
          <a:xfrm>
            <a:off x="2201850" y="1584874"/>
            <a:ext cx="47403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3" name="Google Shape;73;p9"/>
          <p:cNvSpPr txBox="1"/>
          <p:nvPr>
            <p:ph idx="1" type="subTitle"/>
          </p:nvPr>
        </p:nvSpPr>
        <p:spPr>
          <a:xfrm>
            <a:off x="2201925" y="2427926"/>
            <a:ext cx="4740300" cy="11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74" name="Google Shape;74;p9"/>
          <p:cNvGrpSpPr/>
          <p:nvPr/>
        </p:nvGrpSpPr>
        <p:grpSpPr>
          <a:xfrm flipH="1">
            <a:off x="9" y="50"/>
            <a:ext cx="721385" cy="5143397"/>
            <a:chOff x="8422599" y="100"/>
            <a:chExt cx="721385" cy="5143397"/>
          </a:xfrm>
        </p:grpSpPr>
        <p:sp>
          <p:nvSpPr>
            <p:cNvPr id="75" name="Google Shape;75;p9"/>
            <p:cNvSpPr/>
            <p:nvPr/>
          </p:nvSpPr>
          <p:spPr>
            <a:xfrm rot="-5400000">
              <a:off x="6211643" y="2211056"/>
              <a:ext cx="5143297" cy="721385"/>
            </a:xfrm>
            <a:custGeom>
              <a:rect b="b" l="l" r="r" t="t"/>
              <a:pathLst>
                <a:path extrusionOk="0" h="39839" w="172913">
                  <a:moveTo>
                    <a:pt x="172913" y="1"/>
                  </a:moveTo>
                  <a:lnTo>
                    <a:pt x="0" y="16958"/>
                  </a:lnTo>
                  <a:lnTo>
                    <a:pt x="0" y="39839"/>
                  </a:lnTo>
                  <a:lnTo>
                    <a:pt x="172913" y="39839"/>
                  </a:lnTo>
                  <a:lnTo>
                    <a:pt x="1729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flipH="1" rot="-5400000">
              <a:off x="6335095" y="2334657"/>
              <a:ext cx="5143297" cy="474383"/>
            </a:xfrm>
            <a:custGeom>
              <a:rect b="b" l="l" r="r" t="t"/>
              <a:pathLst>
                <a:path extrusionOk="0" h="39839" w="172913">
                  <a:moveTo>
                    <a:pt x="172913" y="1"/>
                  </a:moveTo>
                  <a:lnTo>
                    <a:pt x="0" y="16958"/>
                  </a:lnTo>
                  <a:lnTo>
                    <a:pt x="0" y="39839"/>
                  </a:lnTo>
                  <a:lnTo>
                    <a:pt x="172913" y="39839"/>
                  </a:lnTo>
                  <a:lnTo>
                    <a:pt x="1729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9"/>
          <p:cNvSpPr/>
          <p:nvPr/>
        </p:nvSpPr>
        <p:spPr>
          <a:xfrm rot="-7199932">
            <a:off x="5862782" y="-1602105"/>
            <a:ext cx="7047454" cy="5407913"/>
          </a:xfrm>
          <a:custGeom>
            <a:rect b="b" l="l" r="r" t="t"/>
            <a:pathLst>
              <a:path extrusionOk="0" h="110283" w="143718">
                <a:moveTo>
                  <a:pt x="1276" y="1047"/>
                </a:moveTo>
                <a:lnTo>
                  <a:pt x="17534" y="16565"/>
                </a:lnTo>
                <a:cubicBezTo>
                  <a:pt x="17483" y="16667"/>
                  <a:pt x="17457" y="16743"/>
                  <a:pt x="17432" y="16845"/>
                </a:cubicBezTo>
                <a:lnTo>
                  <a:pt x="1889" y="17279"/>
                </a:lnTo>
                <a:cubicBezTo>
                  <a:pt x="1812" y="16845"/>
                  <a:pt x="1480" y="16514"/>
                  <a:pt x="1046" y="16462"/>
                </a:cubicBezTo>
                <a:lnTo>
                  <a:pt x="1046" y="1149"/>
                </a:lnTo>
                <a:cubicBezTo>
                  <a:pt x="1123" y="1124"/>
                  <a:pt x="1225" y="1098"/>
                  <a:pt x="1276" y="1047"/>
                </a:cubicBezTo>
                <a:close/>
                <a:moveTo>
                  <a:pt x="17432" y="17050"/>
                </a:moveTo>
                <a:cubicBezTo>
                  <a:pt x="17457" y="17177"/>
                  <a:pt x="17508" y="17279"/>
                  <a:pt x="17585" y="17381"/>
                </a:cubicBezTo>
                <a:lnTo>
                  <a:pt x="11638" y="24936"/>
                </a:lnTo>
                <a:cubicBezTo>
                  <a:pt x="11485" y="24859"/>
                  <a:pt x="11306" y="24808"/>
                  <a:pt x="11128" y="24808"/>
                </a:cubicBezTo>
                <a:cubicBezTo>
                  <a:pt x="10873" y="24808"/>
                  <a:pt x="10643" y="24910"/>
                  <a:pt x="10464" y="25064"/>
                </a:cubicBezTo>
                <a:lnTo>
                  <a:pt x="1736" y="17917"/>
                </a:lnTo>
                <a:cubicBezTo>
                  <a:pt x="1812" y="17790"/>
                  <a:pt x="1863" y="17637"/>
                  <a:pt x="1889" y="17483"/>
                </a:cubicBezTo>
                <a:lnTo>
                  <a:pt x="17432" y="17050"/>
                </a:lnTo>
                <a:close/>
                <a:moveTo>
                  <a:pt x="17764" y="17483"/>
                </a:moveTo>
                <a:cubicBezTo>
                  <a:pt x="17840" y="17534"/>
                  <a:pt x="17942" y="17585"/>
                  <a:pt x="18070" y="17585"/>
                </a:cubicBezTo>
                <a:cubicBezTo>
                  <a:pt x="18070" y="17585"/>
                  <a:pt x="18095" y="17560"/>
                  <a:pt x="18121" y="17560"/>
                </a:cubicBezTo>
                <a:lnTo>
                  <a:pt x="20061" y="25089"/>
                </a:lnTo>
                <a:lnTo>
                  <a:pt x="12047" y="25574"/>
                </a:lnTo>
                <a:cubicBezTo>
                  <a:pt x="12021" y="25395"/>
                  <a:pt x="11919" y="25191"/>
                  <a:pt x="11791" y="25064"/>
                </a:cubicBezTo>
                <a:lnTo>
                  <a:pt x="17764" y="17483"/>
                </a:lnTo>
                <a:close/>
                <a:moveTo>
                  <a:pt x="20112" y="25268"/>
                </a:moveTo>
                <a:lnTo>
                  <a:pt x="22460" y="34405"/>
                </a:lnTo>
                <a:cubicBezTo>
                  <a:pt x="22332" y="34456"/>
                  <a:pt x="22230" y="34507"/>
                  <a:pt x="22128" y="34609"/>
                </a:cubicBezTo>
                <a:lnTo>
                  <a:pt x="14726" y="28560"/>
                </a:lnTo>
                <a:lnTo>
                  <a:pt x="11919" y="26263"/>
                </a:lnTo>
                <a:cubicBezTo>
                  <a:pt x="12021" y="26135"/>
                  <a:pt x="12072" y="25957"/>
                  <a:pt x="12072" y="25778"/>
                </a:cubicBezTo>
                <a:lnTo>
                  <a:pt x="20112" y="25268"/>
                </a:lnTo>
                <a:close/>
                <a:moveTo>
                  <a:pt x="45507" y="23660"/>
                </a:moveTo>
                <a:cubicBezTo>
                  <a:pt x="45507" y="23711"/>
                  <a:pt x="45532" y="23762"/>
                  <a:pt x="45532" y="23787"/>
                </a:cubicBezTo>
                <a:lnTo>
                  <a:pt x="23583" y="34762"/>
                </a:lnTo>
                <a:cubicBezTo>
                  <a:pt x="23404" y="34507"/>
                  <a:pt x="23123" y="34328"/>
                  <a:pt x="22792" y="34328"/>
                </a:cubicBezTo>
                <a:cubicBezTo>
                  <a:pt x="22741" y="34328"/>
                  <a:pt x="22690" y="34328"/>
                  <a:pt x="22664" y="34354"/>
                </a:cubicBezTo>
                <a:lnTo>
                  <a:pt x="20316" y="25242"/>
                </a:lnTo>
                <a:lnTo>
                  <a:pt x="45507" y="23660"/>
                </a:lnTo>
                <a:close/>
                <a:moveTo>
                  <a:pt x="45634" y="23966"/>
                </a:moveTo>
                <a:cubicBezTo>
                  <a:pt x="45634" y="23992"/>
                  <a:pt x="45634" y="23992"/>
                  <a:pt x="45634" y="23992"/>
                </a:cubicBezTo>
                <a:lnTo>
                  <a:pt x="30908" y="36855"/>
                </a:lnTo>
                <a:lnTo>
                  <a:pt x="23736" y="35375"/>
                </a:lnTo>
                <a:cubicBezTo>
                  <a:pt x="23736" y="35349"/>
                  <a:pt x="23736" y="35298"/>
                  <a:pt x="23736" y="35273"/>
                </a:cubicBezTo>
                <a:cubicBezTo>
                  <a:pt x="23736" y="35170"/>
                  <a:pt x="23710" y="35043"/>
                  <a:pt x="23685" y="34941"/>
                </a:cubicBezTo>
                <a:lnTo>
                  <a:pt x="45634" y="23966"/>
                </a:lnTo>
                <a:close/>
                <a:moveTo>
                  <a:pt x="1608" y="18070"/>
                </a:moveTo>
                <a:lnTo>
                  <a:pt x="10337" y="25217"/>
                </a:lnTo>
                <a:cubicBezTo>
                  <a:pt x="10235" y="25370"/>
                  <a:pt x="10183" y="25548"/>
                  <a:pt x="10183" y="25753"/>
                </a:cubicBezTo>
                <a:cubicBezTo>
                  <a:pt x="10183" y="26008"/>
                  <a:pt x="10311" y="26238"/>
                  <a:pt x="10464" y="26416"/>
                </a:cubicBezTo>
                <a:lnTo>
                  <a:pt x="1455" y="37876"/>
                </a:lnTo>
                <a:cubicBezTo>
                  <a:pt x="1327" y="37799"/>
                  <a:pt x="1200" y="37774"/>
                  <a:pt x="1046" y="37748"/>
                </a:cubicBezTo>
                <a:lnTo>
                  <a:pt x="1046" y="18351"/>
                </a:lnTo>
                <a:cubicBezTo>
                  <a:pt x="1276" y="18326"/>
                  <a:pt x="1455" y="18224"/>
                  <a:pt x="1608" y="18070"/>
                </a:cubicBezTo>
                <a:close/>
                <a:moveTo>
                  <a:pt x="11791" y="26416"/>
                </a:moveTo>
                <a:lnTo>
                  <a:pt x="21924" y="34686"/>
                </a:lnTo>
                <a:lnTo>
                  <a:pt x="22000" y="34762"/>
                </a:lnTo>
                <a:cubicBezTo>
                  <a:pt x="21898" y="34915"/>
                  <a:pt x="21847" y="35094"/>
                  <a:pt x="21847" y="35273"/>
                </a:cubicBezTo>
                <a:cubicBezTo>
                  <a:pt x="21847" y="35298"/>
                  <a:pt x="21847" y="35324"/>
                  <a:pt x="21847" y="35324"/>
                </a:cubicBezTo>
                <a:lnTo>
                  <a:pt x="10822" y="37034"/>
                </a:lnTo>
                <a:lnTo>
                  <a:pt x="1863" y="38437"/>
                </a:lnTo>
                <a:cubicBezTo>
                  <a:pt x="1812" y="38284"/>
                  <a:pt x="1736" y="38131"/>
                  <a:pt x="1608" y="38003"/>
                </a:cubicBezTo>
                <a:lnTo>
                  <a:pt x="10643" y="26544"/>
                </a:lnTo>
                <a:cubicBezTo>
                  <a:pt x="10770" y="26620"/>
                  <a:pt x="10949" y="26697"/>
                  <a:pt x="11128" y="26697"/>
                </a:cubicBezTo>
                <a:cubicBezTo>
                  <a:pt x="11383" y="26697"/>
                  <a:pt x="11638" y="26569"/>
                  <a:pt x="11791" y="26416"/>
                </a:cubicBezTo>
                <a:close/>
                <a:moveTo>
                  <a:pt x="45762" y="24145"/>
                </a:moveTo>
                <a:cubicBezTo>
                  <a:pt x="45915" y="24272"/>
                  <a:pt x="46119" y="24349"/>
                  <a:pt x="46323" y="24349"/>
                </a:cubicBezTo>
                <a:cubicBezTo>
                  <a:pt x="46400" y="24349"/>
                  <a:pt x="46476" y="24349"/>
                  <a:pt x="46553" y="24323"/>
                </a:cubicBezTo>
                <a:lnTo>
                  <a:pt x="52985" y="40734"/>
                </a:lnTo>
                <a:cubicBezTo>
                  <a:pt x="52781" y="40836"/>
                  <a:pt x="52602" y="41041"/>
                  <a:pt x="52525" y="41270"/>
                </a:cubicBezTo>
                <a:lnTo>
                  <a:pt x="31163" y="36906"/>
                </a:lnTo>
                <a:lnTo>
                  <a:pt x="45762" y="24145"/>
                </a:lnTo>
                <a:close/>
                <a:moveTo>
                  <a:pt x="23685" y="35579"/>
                </a:moveTo>
                <a:lnTo>
                  <a:pt x="23813" y="35604"/>
                </a:lnTo>
                <a:lnTo>
                  <a:pt x="30729" y="37008"/>
                </a:lnTo>
                <a:lnTo>
                  <a:pt x="18836" y="47396"/>
                </a:lnTo>
                <a:cubicBezTo>
                  <a:pt x="18810" y="47370"/>
                  <a:pt x="18759" y="47345"/>
                  <a:pt x="18734" y="47319"/>
                </a:cubicBezTo>
                <a:lnTo>
                  <a:pt x="21158" y="40275"/>
                </a:lnTo>
                <a:lnTo>
                  <a:pt x="22562" y="36191"/>
                </a:lnTo>
                <a:cubicBezTo>
                  <a:pt x="22638" y="36217"/>
                  <a:pt x="22715" y="36217"/>
                  <a:pt x="22792" y="36217"/>
                </a:cubicBezTo>
                <a:cubicBezTo>
                  <a:pt x="23200" y="36217"/>
                  <a:pt x="23557" y="35962"/>
                  <a:pt x="23685" y="35579"/>
                </a:cubicBezTo>
                <a:close/>
                <a:moveTo>
                  <a:pt x="21873" y="35528"/>
                </a:moveTo>
                <a:cubicBezTo>
                  <a:pt x="21949" y="35783"/>
                  <a:pt x="22128" y="36013"/>
                  <a:pt x="22383" y="36140"/>
                </a:cubicBezTo>
                <a:lnTo>
                  <a:pt x="20980" y="40224"/>
                </a:lnTo>
                <a:lnTo>
                  <a:pt x="18555" y="47243"/>
                </a:lnTo>
                <a:lnTo>
                  <a:pt x="18453" y="47243"/>
                </a:lnTo>
                <a:cubicBezTo>
                  <a:pt x="18249" y="47243"/>
                  <a:pt x="18070" y="47345"/>
                  <a:pt x="17942" y="47498"/>
                </a:cubicBezTo>
                <a:lnTo>
                  <a:pt x="12404" y="44563"/>
                </a:lnTo>
                <a:lnTo>
                  <a:pt x="1812" y="39024"/>
                </a:lnTo>
                <a:cubicBezTo>
                  <a:pt x="1863" y="38922"/>
                  <a:pt x="1889" y="38820"/>
                  <a:pt x="1889" y="38693"/>
                </a:cubicBezTo>
                <a:cubicBezTo>
                  <a:pt x="1889" y="38667"/>
                  <a:pt x="1889" y="38641"/>
                  <a:pt x="1889" y="38641"/>
                </a:cubicBezTo>
                <a:lnTo>
                  <a:pt x="21873" y="35528"/>
                </a:lnTo>
                <a:close/>
                <a:moveTo>
                  <a:pt x="30959" y="37059"/>
                </a:moveTo>
                <a:lnTo>
                  <a:pt x="52474" y="41474"/>
                </a:lnTo>
                <a:cubicBezTo>
                  <a:pt x="52474" y="41500"/>
                  <a:pt x="52474" y="41551"/>
                  <a:pt x="52474" y="41577"/>
                </a:cubicBezTo>
                <a:cubicBezTo>
                  <a:pt x="52474" y="41602"/>
                  <a:pt x="52474" y="41602"/>
                  <a:pt x="52500" y="41628"/>
                </a:cubicBezTo>
                <a:lnTo>
                  <a:pt x="44282" y="43108"/>
                </a:lnTo>
                <a:lnTo>
                  <a:pt x="19014" y="47651"/>
                </a:lnTo>
                <a:cubicBezTo>
                  <a:pt x="18989" y="47600"/>
                  <a:pt x="18989" y="47574"/>
                  <a:pt x="18963" y="47523"/>
                </a:cubicBezTo>
                <a:lnTo>
                  <a:pt x="30959" y="37059"/>
                </a:lnTo>
                <a:close/>
                <a:moveTo>
                  <a:pt x="52653" y="42113"/>
                </a:moveTo>
                <a:cubicBezTo>
                  <a:pt x="52704" y="42189"/>
                  <a:pt x="52781" y="42240"/>
                  <a:pt x="52832" y="42317"/>
                </a:cubicBezTo>
                <a:lnTo>
                  <a:pt x="45992" y="53036"/>
                </a:lnTo>
                <a:cubicBezTo>
                  <a:pt x="45864" y="52985"/>
                  <a:pt x="45736" y="52934"/>
                  <a:pt x="45583" y="52934"/>
                </a:cubicBezTo>
                <a:cubicBezTo>
                  <a:pt x="45124" y="52934"/>
                  <a:pt x="44766" y="53240"/>
                  <a:pt x="44664" y="53623"/>
                </a:cubicBezTo>
                <a:lnTo>
                  <a:pt x="34864" y="52066"/>
                </a:lnTo>
                <a:lnTo>
                  <a:pt x="35604" y="51632"/>
                </a:lnTo>
                <a:lnTo>
                  <a:pt x="45966" y="45839"/>
                </a:lnTo>
                <a:lnTo>
                  <a:pt x="52653" y="42113"/>
                </a:lnTo>
                <a:close/>
                <a:moveTo>
                  <a:pt x="53010" y="42419"/>
                </a:moveTo>
                <a:cubicBezTo>
                  <a:pt x="53138" y="42470"/>
                  <a:pt x="53265" y="42521"/>
                  <a:pt x="53419" y="42521"/>
                </a:cubicBezTo>
                <a:cubicBezTo>
                  <a:pt x="53546" y="42521"/>
                  <a:pt x="53648" y="42495"/>
                  <a:pt x="53750" y="42444"/>
                </a:cubicBezTo>
                <a:lnTo>
                  <a:pt x="60616" y="56201"/>
                </a:lnTo>
                <a:lnTo>
                  <a:pt x="60616" y="56201"/>
                </a:lnTo>
                <a:lnTo>
                  <a:pt x="51709" y="54772"/>
                </a:lnTo>
                <a:lnTo>
                  <a:pt x="46502" y="53929"/>
                </a:lnTo>
                <a:cubicBezTo>
                  <a:pt x="46502" y="53904"/>
                  <a:pt x="46528" y="53904"/>
                  <a:pt x="46528" y="53878"/>
                </a:cubicBezTo>
                <a:cubicBezTo>
                  <a:pt x="46528" y="53572"/>
                  <a:pt x="46374" y="53317"/>
                  <a:pt x="46170" y="53138"/>
                </a:cubicBezTo>
                <a:lnTo>
                  <a:pt x="46579" y="52500"/>
                </a:lnTo>
                <a:lnTo>
                  <a:pt x="53010" y="42419"/>
                </a:lnTo>
                <a:close/>
                <a:moveTo>
                  <a:pt x="52525" y="41832"/>
                </a:moveTo>
                <a:cubicBezTo>
                  <a:pt x="52525" y="41857"/>
                  <a:pt x="52551" y="41908"/>
                  <a:pt x="52551" y="41934"/>
                </a:cubicBezTo>
                <a:lnTo>
                  <a:pt x="42163" y="47753"/>
                </a:lnTo>
                <a:lnTo>
                  <a:pt x="34557" y="51990"/>
                </a:lnTo>
                <a:lnTo>
                  <a:pt x="34430" y="51990"/>
                </a:lnTo>
                <a:lnTo>
                  <a:pt x="34455" y="52041"/>
                </a:lnTo>
                <a:lnTo>
                  <a:pt x="26901" y="56277"/>
                </a:lnTo>
                <a:lnTo>
                  <a:pt x="23557" y="58141"/>
                </a:lnTo>
                <a:cubicBezTo>
                  <a:pt x="23379" y="57911"/>
                  <a:pt x="23098" y="57732"/>
                  <a:pt x="22792" y="57732"/>
                </a:cubicBezTo>
                <a:cubicBezTo>
                  <a:pt x="22690" y="57732"/>
                  <a:pt x="22613" y="57758"/>
                  <a:pt x="22536" y="57783"/>
                </a:cubicBezTo>
                <a:lnTo>
                  <a:pt x="19857" y="51096"/>
                </a:lnTo>
                <a:lnTo>
                  <a:pt x="18759" y="48391"/>
                </a:lnTo>
                <a:cubicBezTo>
                  <a:pt x="18938" y="48263"/>
                  <a:pt x="19065" y="48085"/>
                  <a:pt x="19065" y="47855"/>
                </a:cubicBezTo>
                <a:lnTo>
                  <a:pt x="24987" y="46783"/>
                </a:lnTo>
                <a:lnTo>
                  <a:pt x="52525" y="41832"/>
                </a:lnTo>
                <a:close/>
                <a:moveTo>
                  <a:pt x="54108" y="42215"/>
                </a:moveTo>
                <a:lnTo>
                  <a:pt x="74909" y="58421"/>
                </a:lnTo>
                <a:cubicBezTo>
                  <a:pt x="74909" y="58447"/>
                  <a:pt x="74883" y="58472"/>
                  <a:pt x="74883" y="58498"/>
                </a:cubicBezTo>
                <a:lnTo>
                  <a:pt x="60871" y="56226"/>
                </a:lnTo>
                <a:lnTo>
                  <a:pt x="53929" y="42368"/>
                </a:lnTo>
                <a:cubicBezTo>
                  <a:pt x="54006" y="42317"/>
                  <a:pt x="54057" y="42266"/>
                  <a:pt x="54108" y="42215"/>
                </a:cubicBezTo>
                <a:close/>
                <a:moveTo>
                  <a:pt x="60973" y="56456"/>
                </a:moveTo>
                <a:lnTo>
                  <a:pt x="74858" y="58702"/>
                </a:lnTo>
                <a:lnTo>
                  <a:pt x="63321" y="61203"/>
                </a:lnTo>
                <a:lnTo>
                  <a:pt x="60973" y="56456"/>
                </a:lnTo>
                <a:close/>
                <a:moveTo>
                  <a:pt x="46476" y="54134"/>
                </a:moveTo>
                <a:lnTo>
                  <a:pt x="60718" y="56405"/>
                </a:lnTo>
                <a:lnTo>
                  <a:pt x="63117" y="61229"/>
                </a:lnTo>
                <a:lnTo>
                  <a:pt x="58447" y="62250"/>
                </a:lnTo>
                <a:cubicBezTo>
                  <a:pt x="58370" y="61969"/>
                  <a:pt x="58115" y="61790"/>
                  <a:pt x="57808" y="61790"/>
                </a:cubicBezTo>
                <a:cubicBezTo>
                  <a:pt x="57604" y="61790"/>
                  <a:pt x="57426" y="61867"/>
                  <a:pt x="57298" y="61995"/>
                </a:cubicBezTo>
                <a:lnTo>
                  <a:pt x="46400" y="54338"/>
                </a:lnTo>
                <a:cubicBezTo>
                  <a:pt x="46425" y="54261"/>
                  <a:pt x="46451" y="54185"/>
                  <a:pt x="46476" y="54134"/>
                </a:cubicBezTo>
                <a:close/>
                <a:moveTo>
                  <a:pt x="1736" y="39203"/>
                </a:moveTo>
                <a:lnTo>
                  <a:pt x="4543" y="40683"/>
                </a:lnTo>
                <a:lnTo>
                  <a:pt x="17866" y="47676"/>
                </a:lnTo>
                <a:cubicBezTo>
                  <a:pt x="17840" y="47727"/>
                  <a:pt x="17815" y="47779"/>
                  <a:pt x="17815" y="47855"/>
                </a:cubicBezTo>
                <a:cubicBezTo>
                  <a:pt x="17815" y="47983"/>
                  <a:pt x="17866" y="48085"/>
                  <a:pt x="17917" y="48187"/>
                </a:cubicBezTo>
                <a:lnTo>
                  <a:pt x="1940" y="62530"/>
                </a:lnTo>
                <a:lnTo>
                  <a:pt x="1582" y="62862"/>
                </a:lnTo>
                <a:cubicBezTo>
                  <a:pt x="1429" y="62735"/>
                  <a:pt x="1251" y="62633"/>
                  <a:pt x="1046" y="62607"/>
                </a:cubicBezTo>
                <a:lnTo>
                  <a:pt x="1046" y="39611"/>
                </a:lnTo>
                <a:cubicBezTo>
                  <a:pt x="1327" y="39586"/>
                  <a:pt x="1582" y="39433"/>
                  <a:pt x="1736" y="39203"/>
                </a:cubicBezTo>
                <a:close/>
                <a:moveTo>
                  <a:pt x="18070" y="48340"/>
                </a:moveTo>
                <a:cubicBezTo>
                  <a:pt x="18172" y="48417"/>
                  <a:pt x="18300" y="48468"/>
                  <a:pt x="18453" y="48468"/>
                </a:cubicBezTo>
                <a:lnTo>
                  <a:pt x="18580" y="48468"/>
                </a:lnTo>
                <a:lnTo>
                  <a:pt x="22358" y="57860"/>
                </a:lnTo>
                <a:cubicBezTo>
                  <a:pt x="22051" y="58013"/>
                  <a:pt x="21847" y="58319"/>
                  <a:pt x="21847" y="58677"/>
                </a:cubicBezTo>
                <a:cubicBezTo>
                  <a:pt x="21847" y="58728"/>
                  <a:pt x="21847" y="58753"/>
                  <a:pt x="21847" y="58779"/>
                </a:cubicBezTo>
                <a:lnTo>
                  <a:pt x="1838" y="63245"/>
                </a:lnTo>
                <a:cubicBezTo>
                  <a:pt x="1812" y="63169"/>
                  <a:pt x="1761" y="63066"/>
                  <a:pt x="1710" y="62990"/>
                </a:cubicBezTo>
                <a:lnTo>
                  <a:pt x="7019" y="58243"/>
                </a:lnTo>
                <a:lnTo>
                  <a:pt x="18070" y="48340"/>
                </a:lnTo>
                <a:close/>
                <a:moveTo>
                  <a:pt x="46272" y="54491"/>
                </a:moveTo>
                <a:lnTo>
                  <a:pt x="57196" y="62173"/>
                </a:lnTo>
                <a:cubicBezTo>
                  <a:pt x="57145" y="62275"/>
                  <a:pt x="57119" y="62377"/>
                  <a:pt x="57119" y="62479"/>
                </a:cubicBezTo>
                <a:cubicBezTo>
                  <a:pt x="57119" y="62505"/>
                  <a:pt x="57119" y="62505"/>
                  <a:pt x="57119" y="62530"/>
                </a:cubicBezTo>
                <a:lnTo>
                  <a:pt x="46732" y="64776"/>
                </a:lnTo>
                <a:cubicBezTo>
                  <a:pt x="46604" y="64419"/>
                  <a:pt x="46298" y="64164"/>
                  <a:pt x="45915" y="64113"/>
                </a:cubicBezTo>
                <a:lnTo>
                  <a:pt x="45685" y="54823"/>
                </a:lnTo>
                <a:cubicBezTo>
                  <a:pt x="45915" y="54797"/>
                  <a:pt x="46145" y="54670"/>
                  <a:pt x="46272" y="54491"/>
                </a:cubicBezTo>
                <a:close/>
                <a:moveTo>
                  <a:pt x="99206" y="51607"/>
                </a:moveTo>
                <a:lnTo>
                  <a:pt x="118960" y="60872"/>
                </a:lnTo>
                <a:cubicBezTo>
                  <a:pt x="118935" y="60948"/>
                  <a:pt x="118935" y="61025"/>
                  <a:pt x="118935" y="61101"/>
                </a:cubicBezTo>
                <a:cubicBezTo>
                  <a:pt x="118935" y="61127"/>
                  <a:pt x="118935" y="61127"/>
                  <a:pt x="118935" y="61152"/>
                </a:cubicBezTo>
                <a:lnTo>
                  <a:pt x="103009" y="64802"/>
                </a:lnTo>
                <a:lnTo>
                  <a:pt x="98772" y="51990"/>
                </a:lnTo>
                <a:cubicBezTo>
                  <a:pt x="98951" y="51913"/>
                  <a:pt x="99104" y="51760"/>
                  <a:pt x="99206" y="51607"/>
                </a:cubicBezTo>
                <a:close/>
                <a:moveTo>
                  <a:pt x="34685" y="52219"/>
                </a:moveTo>
                <a:lnTo>
                  <a:pt x="44639" y="53827"/>
                </a:lnTo>
                <a:cubicBezTo>
                  <a:pt x="44639" y="53853"/>
                  <a:pt x="44639" y="53853"/>
                  <a:pt x="44639" y="53878"/>
                </a:cubicBezTo>
                <a:cubicBezTo>
                  <a:pt x="44639" y="54185"/>
                  <a:pt x="44766" y="54440"/>
                  <a:pt x="44996" y="54619"/>
                </a:cubicBezTo>
                <a:lnTo>
                  <a:pt x="40989" y="60897"/>
                </a:lnTo>
                <a:lnTo>
                  <a:pt x="37493" y="66333"/>
                </a:lnTo>
                <a:cubicBezTo>
                  <a:pt x="37416" y="66308"/>
                  <a:pt x="37339" y="66282"/>
                  <a:pt x="37237" y="66257"/>
                </a:cubicBezTo>
                <a:lnTo>
                  <a:pt x="34685" y="52219"/>
                </a:lnTo>
                <a:close/>
                <a:moveTo>
                  <a:pt x="34481" y="52270"/>
                </a:moveTo>
                <a:lnTo>
                  <a:pt x="37033" y="66282"/>
                </a:lnTo>
                <a:cubicBezTo>
                  <a:pt x="36906" y="66308"/>
                  <a:pt x="36778" y="66359"/>
                  <a:pt x="36676" y="66461"/>
                </a:cubicBezTo>
                <a:lnTo>
                  <a:pt x="23659" y="59059"/>
                </a:lnTo>
                <a:cubicBezTo>
                  <a:pt x="23710" y="58957"/>
                  <a:pt x="23736" y="58830"/>
                  <a:pt x="23736" y="58677"/>
                </a:cubicBezTo>
                <a:cubicBezTo>
                  <a:pt x="23736" y="58549"/>
                  <a:pt x="23710" y="58421"/>
                  <a:pt x="23659" y="58319"/>
                </a:cubicBezTo>
                <a:lnTo>
                  <a:pt x="34481" y="52270"/>
                </a:lnTo>
                <a:close/>
                <a:moveTo>
                  <a:pt x="97624" y="51683"/>
                </a:moveTo>
                <a:cubicBezTo>
                  <a:pt x="97726" y="51811"/>
                  <a:pt x="97879" y="51939"/>
                  <a:pt x="98057" y="51990"/>
                </a:cubicBezTo>
                <a:lnTo>
                  <a:pt x="94229" y="66206"/>
                </a:lnTo>
                <a:lnTo>
                  <a:pt x="94127" y="66206"/>
                </a:lnTo>
                <a:cubicBezTo>
                  <a:pt x="93872" y="66206"/>
                  <a:pt x="93668" y="66333"/>
                  <a:pt x="93540" y="66538"/>
                </a:cubicBezTo>
                <a:lnTo>
                  <a:pt x="81162" y="61101"/>
                </a:lnTo>
                <a:lnTo>
                  <a:pt x="97624" y="51683"/>
                </a:lnTo>
                <a:close/>
                <a:moveTo>
                  <a:pt x="98593" y="52041"/>
                </a:moveTo>
                <a:lnTo>
                  <a:pt x="102805" y="64828"/>
                </a:lnTo>
                <a:lnTo>
                  <a:pt x="94791" y="66665"/>
                </a:lnTo>
                <a:cubicBezTo>
                  <a:pt x="94714" y="66486"/>
                  <a:pt x="94586" y="66333"/>
                  <a:pt x="94408" y="66257"/>
                </a:cubicBezTo>
                <a:lnTo>
                  <a:pt x="98236" y="52041"/>
                </a:lnTo>
                <a:cubicBezTo>
                  <a:pt x="98287" y="52066"/>
                  <a:pt x="98338" y="52066"/>
                  <a:pt x="98389" y="52066"/>
                </a:cubicBezTo>
                <a:cubicBezTo>
                  <a:pt x="98466" y="52066"/>
                  <a:pt x="98517" y="52066"/>
                  <a:pt x="98593" y="52041"/>
                </a:cubicBezTo>
                <a:close/>
                <a:moveTo>
                  <a:pt x="45149" y="54721"/>
                </a:moveTo>
                <a:cubicBezTo>
                  <a:pt x="45251" y="54772"/>
                  <a:pt x="45379" y="54797"/>
                  <a:pt x="45507" y="54823"/>
                </a:cubicBezTo>
                <a:lnTo>
                  <a:pt x="45711" y="64138"/>
                </a:lnTo>
                <a:cubicBezTo>
                  <a:pt x="45251" y="64189"/>
                  <a:pt x="44894" y="64572"/>
                  <a:pt x="44894" y="65057"/>
                </a:cubicBezTo>
                <a:cubicBezTo>
                  <a:pt x="44894" y="65108"/>
                  <a:pt x="44894" y="65134"/>
                  <a:pt x="44894" y="65159"/>
                </a:cubicBezTo>
                <a:lnTo>
                  <a:pt x="37850" y="66691"/>
                </a:lnTo>
                <a:cubicBezTo>
                  <a:pt x="37799" y="66589"/>
                  <a:pt x="37748" y="66512"/>
                  <a:pt x="37671" y="66461"/>
                </a:cubicBezTo>
                <a:lnTo>
                  <a:pt x="40223" y="62454"/>
                </a:lnTo>
                <a:lnTo>
                  <a:pt x="45149" y="54721"/>
                </a:lnTo>
                <a:close/>
                <a:moveTo>
                  <a:pt x="74909" y="58906"/>
                </a:moveTo>
                <a:cubicBezTo>
                  <a:pt x="74909" y="58957"/>
                  <a:pt x="74960" y="59008"/>
                  <a:pt x="74985" y="59059"/>
                </a:cubicBezTo>
                <a:lnTo>
                  <a:pt x="67635" y="68248"/>
                </a:lnTo>
                <a:cubicBezTo>
                  <a:pt x="67507" y="68145"/>
                  <a:pt x="67328" y="68094"/>
                  <a:pt x="67150" y="68094"/>
                </a:cubicBezTo>
                <a:cubicBezTo>
                  <a:pt x="67022" y="68094"/>
                  <a:pt x="66920" y="68120"/>
                  <a:pt x="66818" y="68145"/>
                </a:cubicBezTo>
                <a:lnTo>
                  <a:pt x="63423" y="61382"/>
                </a:lnTo>
                <a:lnTo>
                  <a:pt x="74909" y="58906"/>
                </a:lnTo>
                <a:close/>
                <a:moveTo>
                  <a:pt x="63219" y="61408"/>
                </a:moveTo>
                <a:lnTo>
                  <a:pt x="66614" y="68248"/>
                </a:lnTo>
                <a:cubicBezTo>
                  <a:pt x="66563" y="68299"/>
                  <a:pt x="66486" y="68350"/>
                  <a:pt x="66435" y="68426"/>
                </a:cubicBezTo>
                <a:lnTo>
                  <a:pt x="58421" y="62786"/>
                </a:lnTo>
                <a:cubicBezTo>
                  <a:pt x="58472" y="62709"/>
                  <a:pt x="58498" y="62582"/>
                  <a:pt x="58498" y="62479"/>
                </a:cubicBezTo>
                <a:cubicBezTo>
                  <a:pt x="58498" y="62454"/>
                  <a:pt x="58498" y="62454"/>
                  <a:pt x="58498" y="62428"/>
                </a:cubicBezTo>
                <a:lnTo>
                  <a:pt x="63219" y="61408"/>
                </a:lnTo>
                <a:close/>
                <a:moveTo>
                  <a:pt x="75878" y="59008"/>
                </a:moveTo>
                <a:lnTo>
                  <a:pt x="80728" y="61127"/>
                </a:lnTo>
                <a:lnTo>
                  <a:pt x="67915" y="68477"/>
                </a:lnTo>
                <a:cubicBezTo>
                  <a:pt x="67864" y="68452"/>
                  <a:pt x="67839" y="68401"/>
                  <a:pt x="67813" y="68375"/>
                </a:cubicBezTo>
                <a:lnTo>
                  <a:pt x="75138" y="59187"/>
                </a:lnTo>
                <a:cubicBezTo>
                  <a:pt x="75215" y="59213"/>
                  <a:pt x="75317" y="59238"/>
                  <a:pt x="75419" y="59238"/>
                </a:cubicBezTo>
                <a:cubicBezTo>
                  <a:pt x="75598" y="59238"/>
                  <a:pt x="75776" y="59136"/>
                  <a:pt x="75878" y="59008"/>
                </a:cubicBezTo>
                <a:close/>
                <a:moveTo>
                  <a:pt x="80957" y="61229"/>
                </a:moveTo>
                <a:lnTo>
                  <a:pt x="93463" y="66716"/>
                </a:lnTo>
                <a:cubicBezTo>
                  <a:pt x="93438" y="66767"/>
                  <a:pt x="93438" y="66818"/>
                  <a:pt x="93438" y="66869"/>
                </a:cubicBezTo>
                <a:lnTo>
                  <a:pt x="84964" y="67533"/>
                </a:lnTo>
                <a:lnTo>
                  <a:pt x="68069" y="68860"/>
                </a:lnTo>
                <a:cubicBezTo>
                  <a:pt x="68043" y="68783"/>
                  <a:pt x="68017" y="68732"/>
                  <a:pt x="67992" y="68656"/>
                </a:cubicBezTo>
                <a:lnTo>
                  <a:pt x="80957" y="61229"/>
                </a:lnTo>
                <a:close/>
                <a:moveTo>
                  <a:pt x="118986" y="61356"/>
                </a:moveTo>
                <a:lnTo>
                  <a:pt x="110997" y="65746"/>
                </a:lnTo>
                <a:lnTo>
                  <a:pt x="104515" y="69345"/>
                </a:lnTo>
                <a:lnTo>
                  <a:pt x="103060" y="64981"/>
                </a:lnTo>
                <a:lnTo>
                  <a:pt x="118986" y="61356"/>
                </a:lnTo>
                <a:close/>
                <a:moveTo>
                  <a:pt x="23557" y="59238"/>
                </a:moveTo>
                <a:lnTo>
                  <a:pt x="36548" y="66614"/>
                </a:lnTo>
                <a:cubicBezTo>
                  <a:pt x="36497" y="66742"/>
                  <a:pt x="36446" y="66844"/>
                  <a:pt x="36446" y="66997"/>
                </a:cubicBezTo>
                <a:cubicBezTo>
                  <a:pt x="36446" y="67227"/>
                  <a:pt x="36574" y="67456"/>
                  <a:pt x="36752" y="67584"/>
                </a:cubicBezTo>
                <a:lnTo>
                  <a:pt x="34175" y="72050"/>
                </a:lnTo>
                <a:lnTo>
                  <a:pt x="23481" y="59340"/>
                </a:lnTo>
                <a:cubicBezTo>
                  <a:pt x="23506" y="59315"/>
                  <a:pt x="23532" y="59264"/>
                  <a:pt x="23557" y="59238"/>
                </a:cubicBezTo>
                <a:close/>
                <a:moveTo>
                  <a:pt x="119088" y="61535"/>
                </a:moveTo>
                <a:cubicBezTo>
                  <a:pt x="119088" y="61561"/>
                  <a:pt x="119114" y="61586"/>
                  <a:pt x="119139" y="61612"/>
                </a:cubicBezTo>
                <a:lnTo>
                  <a:pt x="111891" y="71412"/>
                </a:lnTo>
                <a:lnTo>
                  <a:pt x="107705" y="77078"/>
                </a:lnTo>
                <a:cubicBezTo>
                  <a:pt x="107552" y="77002"/>
                  <a:pt x="107399" y="76951"/>
                  <a:pt x="107220" y="76951"/>
                </a:cubicBezTo>
                <a:cubicBezTo>
                  <a:pt x="107143" y="76951"/>
                  <a:pt x="107092" y="76951"/>
                  <a:pt x="107016" y="76976"/>
                </a:cubicBezTo>
                <a:lnTo>
                  <a:pt x="104566" y="69524"/>
                </a:lnTo>
                <a:lnTo>
                  <a:pt x="111431" y="65746"/>
                </a:lnTo>
                <a:lnTo>
                  <a:pt x="119088" y="61535"/>
                </a:lnTo>
                <a:close/>
                <a:moveTo>
                  <a:pt x="119981" y="61739"/>
                </a:moveTo>
                <a:lnTo>
                  <a:pt x="127664" y="73199"/>
                </a:lnTo>
                <a:lnTo>
                  <a:pt x="123172" y="78916"/>
                </a:lnTo>
                <a:lnTo>
                  <a:pt x="108164" y="77869"/>
                </a:lnTo>
                <a:cubicBezTo>
                  <a:pt x="108164" y="77614"/>
                  <a:pt x="108037" y="77385"/>
                  <a:pt x="107858" y="77206"/>
                </a:cubicBezTo>
                <a:lnTo>
                  <a:pt x="119318" y="61739"/>
                </a:lnTo>
                <a:cubicBezTo>
                  <a:pt x="119420" y="61790"/>
                  <a:pt x="119547" y="61816"/>
                  <a:pt x="119675" y="61816"/>
                </a:cubicBezTo>
                <a:cubicBezTo>
                  <a:pt x="119777" y="61816"/>
                  <a:pt x="119879" y="61790"/>
                  <a:pt x="119981" y="61739"/>
                </a:cubicBezTo>
                <a:close/>
                <a:moveTo>
                  <a:pt x="142288" y="55027"/>
                </a:moveTo>
                <a:cubicBezTo>
                  <a:pt x="142288" y="55052"/>
                  <a:pt x="142314" y="55052"/>
                  <a:pt x="142339" y="55052"/>
                </a:cubicBezTo>
                <a:lnTo>
                  <a:pt x="132283" y="78916"/>
                </a:lnTo>
                <a:cubicBezTo>
                  <a:pt x="132232" y="78916"/>
                  <a:pt x="132156" y="78890"/>
                  <a:pt x="132105" y="78890"/>
                </a:cubicBezTo>
                <a:cubicBezTo>
                  <a:pt x="131977" y="78890"/>
                  <a:pt x="131875" y="78916"/>
                  <a:pt x="131773" y="78967"/>
                </a:cubicBezTo>
                <a:lnTo>
                  <a:pt x="127919" y="73224"/>
                </a:lnTo>
                <a:lnTo>
                  <a:pt x="142288" y="55027"/>
                </a:lnTo>
                <a:close/>
                <a:moveTo>
                  <a:pt x="102881" y="65032"/>
                </a:moveTo>
                <a:lnTo>
                  <a:pt x="104336" y="69422"/>
                </a:lnTo>
                <a:lnTo>
                  <a:pt x="86955" y="78992"/>
                </a:lnTo>
                <a:cubicBezTo>
                  <a:pt x="86930" y="78967"/>
                  <a:pt x="86904" y="78941"/>
                  <a:pt x="86879" y="78916"/>
                </a:cubicBezTo>
                <a:lnTo>
                  <a:pt x="91268" y="71770"/>
                </a:lnTo>
                <a:lnTo>
                  <a:pt x="93846" y="67558"/>
                </a:lnTo>
                <a:cubicBezTo>
                  <a:pt x="93923" y="67609"/>
                  <a:pt x="94025" y="67609"/>
                  <a:pt x="94127" y="67609"/>
                </a:cubicBezTo>
                <a:cubicBezTo>
                  <a:pt x="94510" y="67609"/>
                  <a:pt x="94842" y="67303"/>
                  <a:pt x="94842" y="66920"/>
                </a:cubicBezTo>
                <a:cubicBezTo>
                  <a:pt x="94842" y="66895"/>
                  <a:pt x="94842" y="66869"/>
                  <a:pt x="94842" y="66844"/>
                </a:cubicBezTo>
                <a:lnTo>
                  <a:pt x="102881" y="65032"/>
                </a:lnTo>
                <a:close/>
                <a:moveTo>
                  <a:pt x="104387" y="69626"/>
                </a:moveTo>
                <a:lnTo>
                  <a:pt x="106837" y="77053"/>
                </a:lnTo>
                <a:cubicBezTo>
                  <a:pt x="106531" y="77180"/>
                  <a:pt x="106301" y="77512"/>
                  <a:pt x="106276" y="77869"/>
                </a:cubicBezTo>
                <a:lnTo>
                  <a:pt x="87083" y="79222"/>
                </a:lnTo>
                <a:cubicBezTo>
                  <a:pt x="87083" y="79197"/>
                  <a:pt x="87057" y="79197"/>
                  <a:pt x="87057" y="79171"/>
                </a:cubicBezTo>
                <a:lnTo>
                  <a:pt x="104387" y="69626"/>
                </a:lnTo>
                <a:close/>
                <a:moveTo>
                  <a:pt x="142518" y="55129"/>
                </a:moveTo>
                <a:cubicBezTo>
                  <a:pt x="142569" y="55155"/>
                  <a:pt x="142620" y="55180"/>
                  <a:pt x="142696" y="55180"/>
                </a:cubicBezTo>
                <a:lnTo>
                  <a:pt x="142696" y="77818"/>
                </a:lnTo>
                <a:lnTo>
                  <a:pt x="132794" y="79426"/>
                </a:lnTo>
                <a:cubicBezTo>
                  <a:pt x="132743" y="79248"/>
                  <a:pt x="132640" y="79095"/>
                  <a:pt x="132462" y="78992"/>
                </a:cubicBezTo>
                <a:lnTo>
                  <a:pt x="142518" y="55129"/>
                </a:lnTo>
                <a:close/>
                <a:moveTo>
                  <a:pt x="127791" y="73378"/>
                </a:moveTo>
                <a:lnTo>
                  <a:pt x="131620" y="79069"/>
                </a:lnTo>
                <a:cubicBezTo>
                  <a:pt x="131492" y="79171"/>
                  <a:pt x="131415" y="79324"/>
                  <a:pt x="131364" y="79477"/>
                </a:cubicBezTo>
                <a:lnTo>
                  <a:pt x="128914" y="79299"/>
                </a:lnTo>
                <a:lnTo>
                  <a:pt x="123401" y="78916"/>
                </a:lnTo>
                <a:lnTo>
                  <a:pt x="127791" y="73378"/>
                </a:lnTo>
                <a:close/>
                <a:moveTo>
                  <a:pt x="58319" y="62964"/>
                </a:moveTo>
                <a:lnTo>
                  <a:pt x="63959" y="66920"/>
                </a:lnTo>
                <a:lnTo>
                  <a:pt x="66307" y="68579"/>
                </a:lnTo>
                <a:cubicBezTo>
                  <a:pt x="66231" y="68707"/>
                  <a:pt x="66205" y="68860"/>
                  <a:pt x="66205" y="69039"/>
                </a:cubicBezTo>
                <a:cubicBezTo>
                  <a:pt x="66205" y="69447"/>
                  <a:pt x="66461" y="69779"/>
                  <a:pt x="66818" y="69906"/>
                </a:cubicBezTo>
                <a:lnTo>
                  <a:pt x="64674" y="78023"/>
                </a:lnTo>
                <a:lnTo>
                  <a:pt x="64113" y="80218"/>
                </a:lnTo>
                <a:lnTo>
                  <a:pt x="64010" y="80218"/>
                </a:lnTo>
                <a:cubicBezTo>
                  <a:pt x="63959" y="80218"/>
                  <a:pt x="63934" y="80218"/>
                  <a:pt x="63883" y="80243"/>
                </a:cubicBezTo>
                <a:lnTo>
                  <a:pt x="58115" y="63092"/>
                </a:lnTo>
                <a:cubicBezTo>
                  <a:pt x="58191" y="63066"/>
                  <a:pt x="58268" y="63015"/>
                  <a:pt x="58319" y="62964"/>
                </a:cubicBezTo>
                <a:close/>
                <a:moveTo>
                  <a:pt x="57145" y="62735"/>
                </a:moveTo>
                <a:cubicBezTo>
                  <a:pt x="57247" y="62990"/>
                  <a:pt x="57502" y="63169"/>
                  <a:pt x="57808" y="63169"/>
                </a:cubicBezTo>
                <a:lnTo>
                  <a:pt x="57936" y="63169"/>
                </a:lnTo>
                <a:lnTo>
                  <a:pt x="63704" y="80294"/>
                </a:lnTo>
                <a:cubicBezTo>
                  <a:pt x="63628" y="80320"/>
                  <a:pt x="63577" y="80371"/>
                  <a:pt x="63551" y="80396"/>
                </a:cubicBezTo>
                <a:lnTo>
                  <a:pt x="46604" y="65619"/>
                </a:lnTo>
                <a:cubicBezTo>
                  <a:pt x="46706" y="65440"/>
                  <a:pt x="46783" y="65261"/>
                  <a:pt x="46783" y="65057"/>
                </a:cubicBezTo>
                <a:cubicBezTo>
                  <a:pt x="46783" y="65032"/>
                  <a:pt x="46783" y="65006"/>
                  <a:pt x="46757" y="64955"/>
                </a:cubicBezTo>
                <a:lnTo>
                  <a:pt x="57145" y="62735"/>
                </a:lnTo>
                <a:close/>
                <a:moveTo>
                  <a:pt x="93438" y="67073"/>
                </a:moveTo>
                <a:cubicBezTo>
                  <a:pt x="93438" y="67073"/>
                  <a:pt x="93463" y="67099"/>
                  <a:pt x="93463" y="67125"/>
                </a:cubicBezTo>
                <a:lnTo>
                  <a:pt x="79426" y="73658"/>
                </a:lnTo>
                <a:lnTo>
                  <a:pt x="64623" y="80549"/>
                </a:lnTo>
                <a:cubicBezTo>
                  <a:pt x="64546" y="80422"/>
                  <a:pt x="64444" y="80320"/>
                  <a:pt x="64291" y="80269"/>
                </a:cubicBezTo>
                <a:lnTo>
                  <a:pt x="66205" y="72969"/>
                </a:lnTo>
                <a:lnTo>
                  <a:pt x="66997" y="69958"/>
                </a:lnTo>
                <a:cubicBezTo>
                  <a:pt x="67048" y="69983"/>
                  <a:pt x="67099" y="69983"/>
                  <a:pt x="67124" y="69983"/>
                </a:cubicBezTo>
                <a:cubicBezTo>
                  <a:pt x="67660" y="69983"/>
                  <a:pt x="68069" y="69575"/>
                  <a:pt x="68069" y="69064"/>
                </a:cubicBezTo>
                <a:lnTo>
                  <a:pt x="87670" y="67507"/>
                </a:lnTo>
                <a:lnTo>
                  <a:pt x="93438" y="67073"/>
                </a:lnTo>
                <a:close/>
                <a:moveTo>
                  <a:pt x="93540" y="67303"/>
                </a:moveTo>
                <a:cubicBezTo>
                  <a:pt x="93566" y="67354"/>
                  <a:pt x="93617" y="67405"/>
                  <a:pt x="93693" y="67456"/>
                </a:cubicBezTo>
                <a:lnTo>
                  <a:pt x="86725" y="78814"/>
                </a:lnTo>
                <a:cubicBezTo>
                  <a:pt x="86649" y="78788"/>
                  <a:pt x="86572" y="78763"/>
                  <a:pt x="86496" y="78763"/>
                </a:cubicBezTo>
                <a:cubicBezTo>
                  <a:pt x="86190" y="78763"/>
                  <a:pt x="85934" y="78992"/>
                  <a:pt x="85909" y="79299"/>
                </a:cubicBezTo>
                <a:lnTo>
                  <a:pt x="64725" y="80805"/>
                </a:lnTo>
                <a:cubicBezTo>
                  <a:pt x="64725" y="80779"/>
                  <a:pt x="64725" y="80754"/>
                  <a:pt x="64700" y="80728"/>
                </a:cubicBezTo>
                <a:lnTo>
                  <a:pt x="79656" y="73760"/>
                </a:lnTo>
                <a:lnTo>
                  <a:pt x="93540" y="67303"/>
                </a:lnTo>
                <a:close/>
                <a:moveTo>
                  <a:pt x="23328" y="59468"/>
                </a:moveTo>
                <a:lnTo>
                  <a:pt x="34073" y="72229"/>
                </a:lnTo>
                <a:lnTo>
                  <a:pt x="28432" y="82081"/>
                </a:lnTo>
                <a:cubicBezTo>
                  <a:pt x="28304" y="82030"/>
                  <a:pt x="28177" y="81979"/>
                  <a:pt x="28049" y="81979"/>
                </a:cubicBezTo>
                <a:cubicBezTo>
                  <a:pt x="27998" y="81979"/>
                  <a:pt x="27973" y="82004"/>
                  <a:pt x="27947" y="82004"/>
                </a:cubicBezTo>
                <a:lnTo>
                  <a:pt x="24323" y="65312"/>
                </a:lnTo>
                <a:lnTo>
                  <a:pt x="23072" y="59570"/>
                </a:lnTo>
                <a:cubicBezTo>
                  <a:pt x="23174" y="59544"/>
                  <a:pt x="23251" y="59519"/>
                  <a:pt x="23328" y="59468"/>
                </a:cubicBezTo>
                <a:close/>
                <a:moveTo>
                  <a:pt x="21898" y="58983"/>
                </a:moveTo>
                <a:cubicBezTo>
                  <a:pt x="22026" y="59366"/>
                  <a:pt x="22383" y="59621"/>
                  <a:pt x="22792" y="59621"/>
                </a:cubicBezTo>
                <a:lnTo>
                  <a:pt x="22894" y="59621"/>
                </a:lnTo>
                <a:lnTo>
                  <a:pt x="27743" y="82055"/>
                </a:lnTo>
                <a:cubicBezTo>
                  <a:pt x="27590" y="82106"/>
                  <a:pt x="27437" y="82183"/>
                  <a:pt x="27335" y="82310"/>
                </a:cubicBezTo>
                <a:lnTo>
                  <a:pt x="1761" y="64011"/>
                </a:lnTo>
                <a:cubicBezTo>
                  <a:pt x="1838" y="63883"/>
                  <a:pt x="1889" y="63730"/>
                  <a:pt x="1889" y="63551"/>
                </a:cubicBezTo>
                <a:cubicBezTo>
                  <a:pt x="1889" y="63526"/>
                  <a:pt x="1889" y="63475"/>
                  <a:pt x="1889" y="63449"/>
                </a:cubicBezTo>
                <a:lnTo>
                  <a:pt x="21898" y="58983"/>
                </a:lnTo>
                <a:close/>
                <a:moveTo>
                  <a:pt x="1659" y="64189"/>
                </a:moveTo>
                <a:lnTo>
                  <a:pt x="20061" y="77359"/>
                </a:lnTo>
                <a:lnTo>
                  <a:pt x="27207" y="82464"/>
                </a:lnTo>
                <a:cubicBezTo>
                  <a:pt x="27181" y="82515"/>
                  <a:pt x="27156" y="82566"/>
                  <a:pt x="27156" y="82617"/>
                </a:cubicBezTo>
                <a:lnTo>
                  <a:pt x="1582" y="76746"/>
                </a:lnTo>
                <a:cubicBezTo>
                  <a:pt x="1582" y="76721"/>
                  <a:pt x="1582" y="76721"/>
                  <a:pt x="1582" y="76695"/>
                </a:cubicBezTo>
                <a:cubicBezTo>
                  <a:pt x="1582" y="76389"/>
                  <a:pt x="1353" y="76108"/>
                  <a:pt x="1046" y="76057"/>
                </a:cubicBezTo>
                <a:lnTo>
                  <a:pt x="1046" y="64496"/>
                </a:lnTo>
                <a:cubicBezTo>
                  <a:pt x="1276" y="64470"/>
                  <a:pt x="1506" y="64343"/>
                  <a:pt x="1659" y="64189"/>
                </a:cubicBezTo>
                <a:close/>
                <a:moveTo>
                  <a:pt x="142339" y="78074"/>
                </a:moveTo>
                <a:lnTo>
                  <a:pt x="132283" y="84684"/>
                </a:lnTo>
                <a:cubicBezTo>
                  <a:pt x="132130" y="84531"/>
                  <a:pt x="131951" y="84403"/>
                  <a:pt x="131747" y="84378"/>
                </a:cubicBezTo>
                <a:lnTo>
                  <a:pt x="132130" y="80371"/>
                </a:lnTo>
                <a:cubicBezTo>
                  <a:pt x="132513" y="80345"/>
                  <a:pt x="132845" y="80039"/>
                  <a:pt x="132845" y="79631"/>
                </a:cubicBezTo>
                <a:cubicBezTo>
                  <a:pt x="132819" y="79631"/>
                  <a:pt x="132819" y="79605"/>
                  <a:pt x="132819" y="79605"/>
                </a:cubicBezTo>
                <a:lnTo>
                  <a:pt x="142339" y="78074"/>
                </a:lnTo>
                <a:close/>
                <a:moveTo>
                  <a:pt x="142671" y="78074"/>
                </a:moveTo>
                <a:lnTo>
                  <a:pt x="142671" y="82489"/>
                </a:lnTo>
                <a:lnTo>
                  <a:pt x="142696" y="82489"/>
                </a:lnTo>
                <a:lnTo>
                  <a:pt x="132436" y="84965"/>
                </a:lnTo>
                <a:cubicBezTo>
                  <a:pt x="132411" y="84939"/>
                  <a:pt x="132411" y="84888"/>
                  <a:pt x="132385" y="84863"/>
                </a:cubicBezTo>
                <a:lnTo>
                  <a:pt x="142671" y="78074"/>
                </a:lnTo>
                <a:close/>
                <a:moveTo>
                  <a:pt x="106301" y="78074"/>
                </a:moveTo>
                <a:cubicBezTo>
                  <a:pt x="106301" y="78099"/>
                  <a:pt x="106327" y="78125"/>
                  <a:pt x="106327" y="78176"/>
                </a:cubicBezTo>
                <a:lnTo>
                  <a:pt x="87874" y="85807"/>
                </a:lnTo>
                <a:lnTo>
                  <a:pt x="86700" y="79937"/>
                </a:lnTo>
                <a:cubicBezTo>
                  <a:pt x="86904" y="79835"/>
                  <a:pt x="87057" y="79656"/>
                  <a:pt x="87083" y="79426"/>
                </a:cubicBezTo>
                <a:lnTo>
                  <a:pt x="94535" y="78890"/>
                </a:lnTo>
                <a:lnTo>
                  <a:pt x="106301" y="78074"/>
                </a:lnTo>
                <a:close/>
                <a:moveTo>
                  <a:pt x="37493" y="67660"/>
                </a:moveTo>
                <a:lnTo>
                  <a:pt x="45941" y="86011"/>
                </a:lnTo>
                <a:lnTo>
                  <a:pt x="34328" y="72203"/>
                </a:lnTo>
                <a:lnTo>
                  <a:pt x="36931" y="67686"/>
                </a:lnTo>
                <a:cubicBezTo>
                  <a:pt x="37008" y="67712"/>
                  <a:pt x="37084" y="67737"/>
                  <a:pt x="37186" y="67737"/>
                </a:cubicBezTo>
                <a:cubicBezTo>
                  <a:pt x="37288" y="67737"/>
                  <a:pt x="37390" y="67712"/>
                  <a:pt x="37493" y="67660"/>
                </a:cubicBezTo>
                <a:close/>
                <a:moveTo>
                  <a:pt x="44945" y="65363"/>
                </a:moveTo>
                <a:cubicBezTo>
                  <a:pt x="45047" y="65695"/>
                  <a:pt x="45379" y="65976"/>
                  <a:pt x="45762" y="66002"/>
                </a:cubicBezTo>
                <a:lnTo>
                  <a:pt x="46221" y="86011"/>
                </a:lnTo>
                <a:cubicBezTo>
                  <a:pt x="46196" y="86011"/>
                  <a:pt x="46196" y="86037"/>
                  <a:pt x="46170" y="86037"/>
                </a:cubicBezTo>
                <a:lnTo>
                  <a:pt x="37646" y="67533"/>
                </a:lnTo>
                <a:cubicBezTo>
                  <a:pt x="37824" y="67405"/>
                  <a:pt x="37901" y="67201"/>
                  <a:pt x="37901" y="66997"/>
                </a:cubicBezTo>
                <a:cubicBezTo>
                  <a:pt x="37901" y="66946"/>
                  <a:pt x="37901" y="66920"/>
                  <a:pt x="37901" y="66869"/>
                </a:cubicBezTo>
                <a:lnTo>
                  <a:pt x="44945" y="65363"/>
                </a:lnTo>
                <a:close/>
                <a:moveTo>
                  <a:pt x="46476" y="65746"/>
                </a:moveTo>
                <a:lnTo>
                  <a:pt x="63398" y="80549"/>
                </a:lnTo>
                <a:cubicBezTo>
                  <a:pt x="63321" y="80651"/>
                  <a:pt x="63296" y="80805"/>
                  <a:pt x="63296" y="80958"/>
                </a:cubicBezTo>
                <a:cubicBezTo>
                  <a:pt x="63296" y="80983"/>
                  <a:pt x="63296" y="81034"/>
                  <a:pt x="63296" y="81085"/>
                </a:cubicBezTo>
                <a:lnTo>
                  <a:pt x="54031" y="84046"/>
                </a:lnTo>
                <a:lnTo>
                  <a:pt x="46885" y="86343"/>
                </a:lnTo>
                <a:cubicBezTo>
                  <a:pt x="46808" y="86164"/>
                  <a:pt x="46630" y="86037"/>
                  <a:pt x="46425" y="86011"/>
                </a:cubicBezTo>
                <a:lnTo>
                  <a:pt x="46272" y="80166"/>
                </a:lnTo>
                <a:lnTo>
                  <a:pt x="45941" y="66002"/>
                </a:lnTo>
                <a:cubicBezTo>
                  <a:pt x="46145" y="65976"/>
                  <a:pt x="46323" y="65874"/>
                  <a:pt x="46476" y="65746"/>
                </a:cubicBezTo>
                <a:close/>
                <a:moveTo>
                  <a:pt x="34226" y="72408"/>
                </a:moveTo>
                <a:lnTo>
                  <a:pt x="45864" y="86215"/>
                </a:lnTo>
                <a:cubicBezTo>
                  <a:pt x="45813" y="86266"/>
                  <a:pt x="45787" y="86343"/>
                  <a:pt x="45762" y="86419"/>
                </a:cubicBezTo>
                <a:lnTo>
                  <a:pt x="28968" y="83025"/>
                </a:lnTo>
                <a:cubicBezTo>
                  <a:pt x="28968" y="82999"/>
                  <a:pt x="28994" y="82974"/>
                  <a:pt x="28994" y="82948"/>
                </a:cubicBezTo>
                <a:cubicBezTo>
                  <a:pt x="28994" y="82617"/>
                  <a:pt x="28815" y="82361"/>
                  <a:pt x="28585" y="82183"/>
                </a:cubicBezTo>
                <a:lnTo>
                  <a:pt x="34226" y="72408"/>
                </a:lnTo>
                <a:close/>
                <a:moveTo>
                  <a:pt x="85909" y="79503"/>
                </a:moveTo>
                <a:cubicBezTo>
                  <a:pt x="85934" y="79631"/>
                  <a:pt x="86011" y="79733"/>
                  <a:pt x="86113" y="79809"/>
                </a:cubicBezTo>
                <a:lnTo>
                  <a:pt x="81059" y="88053"/>
                </a:lnTo>
                <a:cubicBezTo>
                  <a:pt x="80932" y="87976"/>
                  <a:pt x="80804" y="87951"/>
                  <a:pt x="80651" y="87951"/>
                </a:cubicBezTo>
                <a:cubicBezTo>
                  <a:pt x="80319" y="87951"/>
                  <a:pt x="80013" y="88129"/>
                  <a:pt x="79860" y="88410"/>
                </a:cubicBezTo>
                <a:lnTo>
                  <a:pt x="72509" y="84888"/>
                </a:lnTo>
                <a:lnTo>
                  <a:pt x="64700" y="81162"/>
                </a:lnTo>
                <a:cubicBezTo>
                  <a:pt x="64725" y="81111"/>
                  <a:pt x="64751" y="81060"/>
                  <a:pt x="64751" y="81009"/>
                </a:cubicBezTo>
                <a:lnTo>
                  <a:pt x="85909" y="79503"/>
                </a:lnTo>
                <a:close/>
                <a:moveTo>
                  <a:pt x="86266" y="79911"/>
                </a:moveTo>
                <a:cubicBezTo>
                  <a:pt x="86343" y="79937"/>
                  <a:pt x="86419" y="79962"/>
                  <a:pt x="86496" y="79962"/>
                </a:cubicBezTo>
                <a:lnTo>
                  <a:pt x="86521" y="79962"/>
                </a:lnTo>
                <a:lnTo>
                  <a:pt x="87695" y="85884"/>
                </a:lnTo>
                <a:lnTo>
                  <a:pt x="84326" y="87262"/>
                </a:lnTo>
                <a:lnTo>
                  <a:pt x="81493" y="88436"/>
                </a:lnTo>
                <a:cubicBezTo>
                  <a:pt x="81417" y="88334"/>
                  <a:pt x="81340" y="88232"/>
                  <a:pt x="81238" y="88155"/>
                </a:cubicBezTo>
                <a:lnTo>
                  <a:pt x="86266" y="79911"/>
                </a:lnTo>
                <a:close/>
                <a:moveTo>
                  <a:pt x="108164" y="78074"/>
                </a:moveTo>
                <a:lnTo>
                  <a:pt x="110793" y="78252"/>
                </a:lnTo>
                <a:lnTo>
                  <a:pt x="123018" y="79095"/>
                </a:lnTo>
                <a:lnTo>
                  <a:pt x="115617" y="88487"/>
                </a:lnTo>
                <a:cubicBezTo>
                  <a:pt x="115464" y="88385"/>
                  <a:pt x="115285" y="88334"/>
                  <a:pt x="115107" y="88334"/>
                </a:cubicBezTo>
                <a:cubicBezTo>
                  <a:pt x="114953" y="88334"/>
                  <a:pt x="114800" y="88385"/>
                  <a:pt x="114647" y="88461"/>
                </a:cubicBezTo>
                <a:lnTo>
                  <a:pt x="112912" y="85909"/>
                </a:lnTo>
                <a:lnTo>
                  <a:pt x="107858" y="78610"/>
                </a:lnTo>
                <a:cubicBezTo>
                  <a:pt x="108011" y="78482"/>
                  <a:pt x="108113" y="78278"/>
                  <a:pt x="108164" y="78074"/>
                </a:cubicBezTo>
                <a:close/>
                <a:moveTo>
                  <a:pt x="123274" y="79120"/>
                </a:moveTo>
                <a:lnTo>
                  <a:pt x="131364" y="79682"/>
                </a:lnTo>
                <a:cubicBezTo>
                  <a:pt x="131364" y="79758"/>
                  <a:pt x="131390" y="79835"/>
                  <a:pt x="131415" y="79886"/>
                </a:cubicBezTo>
                <a:lnTo>
                  <a:pt x="124244" y="83969"/>
                </a:lnTo>
                <a:lnTo>
                  <a:pt x="115872" y="88742"/>
                </a:lnTo>
                <a:cubicBezTo>
                  <a:pt x="115847" y="88691"/>
                  <a:pt x="115796" y="88640"/>
                  <a:pt x="115770" y="88614"/>
                </a:cubicBezTo>
                <a:lnTo>
                  <a:pt x="123274" y="79120"/>
                </a:lnTo>
                <a:close/>
                <a:moveTo>
                  <a:pt x="131517" y="80064"/>
                </a:moveTo>
                <a:cubicBezTo>
                  <a:pt x="131620" y="80192"/>
                  <a:pt x="131747" y="80294"/>
                  <a:pt x="131926" y="80345"/>
                </a:cubicBezTo>
                <a:lnTo>
                  <a:pt x="131543" y="84352"/>
                </a:lnTo>
                <a:cubicBezTo>
                  <a:pt x="131007" y="84352"/>
                  <a:pt x="130599" y="84761"/>
                  <a:pt x="130599" y="85296"/>
                </a:cubicBezTo>
                <a:cubicBezTo>
                  <a:pt x="130599" y="85322"/>
                  <a:pt x="130599" y="85373"/>
                  <a:pt x="130624" y="85424"/>
                </a:cubicBezTo>
                <a:lnTo>
                  <a:pt x="116000" y="88972"/>
                </a:lnTo>
                <a:cubicBezTo>
                  <a:pt x="115974" y="88946"/>
                  <a:pt x="115974" y="88921"/>
                  <a:pt x="115974" y="88895"/>
                </a:cubicBezTo>
                <a:lnTo>
                  <a:pt x="130190" y="80830"/>
                </a:lnTo>
                <a:lnTo>
                  <a:pt x="131517" y="80064"/>
                </a:lnTo>
                <a:close/>
                <a:moveTo>
                  <a:pt x="64623" y="81341"/>
                </a:moveTo>
                <a:lnTo>
                  <a:pt x="68120" y="83025"/>
                </a:lnTo>
                <a:lnTo>
                  <a:pt x="79758" y="88589"/>
                </a:lnTo>
                <a:cubicBezTo>
                  <a:pt x="79732" y="88691"/>
                  <a:pt x="79707" y="88793"/>
                  <a:pt x="79707" y="88895"/>
                </a:cubicBezTo>
                <a:cubicBezTo>
                  <a:pt x="79707" y="88946"/>
                  <a:pt x="79732" y="88997"/>
                  <a:pt x="79732" y="89074"/>
                </a:cubicBezTo>
                <a:lnTo>
                  <a:pt x="70570" y="91805"/>
                </a:lnTo>
                <a:lnTo>
                  <a:pt x="64470" y="81519"/>
                </a:lnTo>
                <a:cubicBezTo>
                  <a:pt x="64521" y="81468"/>
                  <a:pt x="64572" y="81417"/>
                  <a:pt x="64623" y="81341"/>
                </a:cubicBezTo>
                <a:close/>
                <a:moveTo>
                  <a:pt x="64291" y="81621"/>
                </a:moveTo>
                <a:lnTo>
                  <a:pt x="70391" y="91856"/>
                </a:lnTo>
                <a:lnTo>
                  <a:pt x="63194" y="94025"/>
                </a:lnTo>
                <a:cubicBezTo>
                  <a:pt x="63092" y="93847"/>
                  <a:pt x="62939" y="93744"/>
                  <a:pt x="62760" y="93719"/>
                </a:cubicBezTo>
                <a:lnTo>
                  <a:pt x="64036" y="81672"/>
                </a:lnTo>
                <a:cubicBezTo>
                  <a:pt x="64138" y="81672"/>
                  <a:pt x="64215" y="81672"/>
                  <a:pt x="64291" y="81621"/>
                </a:cubicBezTo>
                <a:close/>
                <a:moveTo>
                  <a:pt x="63372" y="81264"/>
                </a:moveTo>
                <a:cubicBezTo>
                  <a:pt x="63398" y="81341"/>
                  <a:pt x="63449" y="81417"/>
                  <a:pt x="63526" y="81494"/>
                </a:cubicBezTo>
                <a:lnTo>
                  <a:pt x="53470" y="96322"/>
                </a:lnTo>
                <a:cubicBezTo>
                  <a:pt x="53342" y="96246"/>
                  <a:pt x="53189" y="96220"/>
                  <a:pt x="53036" y="96220"/>
                </a:cubicBezTo>
                <a:cubicBezTo>
                  <a:pt x="52883" y="96220"/>
                  <a:pt x="52730" y="96246"/>
                  <a:pt x="52602" y="96322"/>
                </a:cubicBezTo>
                <a:lnTo>
                  <a:pt x="46757" y="87083"/>
                </a:lnTo>
                <a:cubicBezTo>
                  <a:pt x="46885" y="86981"/>
                  <a:pt x="46961" y="86802"/>
                  <a:pt x="46961" y="86624"/>
                </a:cubicBezTo>
                <a:cubicBezTo>
                  <a:pt x="46961" y="86598"/>
                  <a:pt x="46961" y="86573"/>
                  <a:pt x="46961" y="86522"/>
                </a:cubicBezTo>
                <a:lnTo>
                  <a:pt x="54108" y="84225"/>
                </a:lnTo>
                <a:lnTo>
                  <a:pt x="63372" y="81264"/>
                </a:lnTo>
                <a:close/>
                <a:moveTo>
                  <a:pt x="63704" y="81596"/>
                </a:moveTo>
                <a:cubicBezTo>
                  <a:pt x="63730" y="81621"/>
                  <a:pt x="63781" y="81647"/>
                  <a:pt x="63832" y="81672"/>
                </a:cubicBezTo>
                <a:lnTo>
                  <a:pt x="62556" y="93719"/>
                </a:lnTo>
                <a:cubicBezTo>
                  <a:pt x="62249" y="93770"/>
                  <a:pt x="62020" y="94025"/>
                  <a:pt x="62020" y="94331"/>
                </a:cubicBezTo>
                <a:cubicBezTo>
                  <a:pt x="62020" y="94331"/>
                  <a:pt x="62020" y="94357"/>
                  <a:pt x="62020" y="94357"/>
                </a:cubicBezTo>
                <a:lnTo>
                  <a:pt x="53904" y="96782"/>
                </a:lnTo>
                <a:cubicBezTo>
                  <a:pt x="53852" y="96654"/>
                  <a:pt x="53750" y="96526"/>
                  <a:pt x="53623" y="96424"/>
                </a:cubicBezTo>
                <a:lnTo>
                  <a:pt x="63704" y="81596"/>
                </a:lnTo>
                <a:close/>
                <a:moveTo>
                  <a:pt x="130650" y="85603"/>
                </a:moveTo>
                <a:cubicBezTo>
                  <a:pt x="130777" y="85909"/>
                  <a:pt x="131033" y="86139"/>
                  <a:pt x="131364" y="86215"/>
                </a:cubicBezTo>
                <a:lnTo>
                  <a:pt x="130292" y="97011"/>
                </a:lnTo>
                <a:lnTo>
                  <a:pt x="115974" y="89635"/>
                </a:lnTo>
                <a:cubicBezTo>
                  <a:pt x="116025" y="89533"/>
                  <a:pt x="116051" y="89406"/>
                  <a:pt x="116051" y="89278"/>
                </a:cubicBezTo>
                <a:cubicBezTo>
                  <a:pt x="116051" y="89252"/>
                  <a:pt x="116051" y="89201"/>
                  <a:pt x="116025" y="89150"/>
                </a:cubicBezTo>
                <a:lnTo>
                  <a:pt x="130650" y="85603"/>
                </a:lnTo>
                <a:close/>
                <a:moveTo>
                  <a:pt x="106403" y="78354"/>
                </a:moveTo>
                <a:cubicBezTo>
                  <a:pt x="106454" y="78456"/>
                  <a:pt x="106531" y="78559"/>
                  <a:pt x="106633" y="78635"/>
                </a:cubicBezTo>
                <a:lnTo>
                  <a:pt x="105357" y="80626"/>
                </a:lnTo>
                <a:lnTo>
                  <a:pt x="91422" y="102269"/>
                </a:lnTo>
                <a:cubicBezTo>
                  <a:pt x="91345" y="102243"/>
                  <a:pt x="91243" y="102218"/>
                  <a:pt x="91141" y="102218"/>
                </a:cubicBezTo>
                <a:lnTo>
                  <a:pt x="91115" y="102218"/>
                </a:lnTo>
                <a:lnTo>
                  <a:pt x="87925" y="86011"/>
                </a:lnTo>
                <a:lnTo>
                  <a:pt x="106403" y="78354"/>
                </a:lnTo>
                <a:close/>
                <a:moveTo>
                  <a:pt x="87721" y="86088"/>
                </a:moveTo>
                <a:lnTo>
                  <a:pt x="89431" y="94689"/>
                </a:lnTo>
                <a:lnTo>
                  <a:pt x="90937" y="102269"/>
                </a:lnTo>
                <a:cubicBezTo>
                  <a:pt x="90886" y="102269"/>
                  <a:pt x="90860" y="102294"/>
                  <a:pt x="90835" y="102294"/>
                </a:cubicBezTo>
                <a:lnTo>
                  <a:pt x="84122" y="93336"/>
                </a:lnTo>
                <a:lnTo>
                  <a:pt x="81289" y="89584"/>
                </a:lnTo>
                <a:cubicBezTo>
                  <a:pt x="81493" y="89406"/>
                  <a:pt x="81595" y="89176"/>
                  <a:pt x="81595" y="88895"/>
                </a:cubicBezTo>
                <a:cubicBezTo>
                  <a:pt x="81595" y="88793"/>
                  <a:pt x="81595" y="88717"/>
                  <a:pt x="81570" y="88640"/>
                </a:cubicBezTo>
                <a:lnTo>
                  <a:pt x="86700" y="86522"/>
                </a:lnTo>
                <a:lnTo>
                  <a:pt x="87721" y="86088"/>
                </a:lnTo>
                <a:close/>
                <a:moveTo>
                  <a:pt x="107679" y="78737"/>
                </a:moveTo>
                <a:lnTo>
                  <a:pt x="109185" y="80881"/>
                </a:lnTo>
                <a:lnTo>
                  <a:pt x="114494" y="88563"/>
                </a:lnTo>
                <a:cubicBezTo>
                  <a:pt x="114290" y="88742"/>
                  <a:pt x="114162" y="88997"/>
                  <a:pt x="114162" y="89278"/>
                </a:cubicBezTo>
                <a:cubicBezTo>
                  <a:pt x="114162" y="89431"/>
                  <a:pt x="114188" y="89559"/>
                  <a:pt x="114239" y="89661"/>
                </a:cubicBezTo>
                <a:lnTo>
                  <a:pt x="91677" y="102473"/>
                </a:lnTo>
                <a:cubicBezTo>
                  <a:pt x="91651" y="102448"/>
                  <a:pt x="91626" y="102422"/>
                  <a:pt x="91600" y="102397"/>
                </a:cubicBezTo>
                <a:lnTo>
                  <a:pt x="106812" y="78737"/>
                </a:lnTo>
                <a:cubicBezTo>
                  <a:pt x="106939" y="78814"/>
                  <a:pt x="107067" y="78839"/>
                  <a:pt x="107220" y="78839"/>
                </a:cubicBezTo>
                <a:cubicBezTo>
                  <a:pt x="107399" y="78839"/>
                  <a:pt x="107552" y="78814"/>
                  <a:pt x="107679" y="78737"/>
                </a:cubicBezTo>
                <a:close/>
                <a:moveTo>
                  <a:pt x="142671" y="82693"/>
                </a:moveTo>
                <a:lnTo>
                  <a:pt x="142671" y="102830"/>
                </a:lnTo>
                <a:lnTo>
                  <a:pt x="142696" y="102830"/>
                </a:lnTo>
                <a:cubicBezTo>
                  <a:pt x="142492" y="102856"/>
                  <a:pt x="142314" y="102984"/>
                  <a:pt x="142186" y="103137"/>
                </a:cubicBezTo>
                <a:lnTo>
                  <a:pt x="130497" y="97113"/>
                </a:lnTo>
                <a:lnTo>
                  <a:pt x="131543" y="86241"/>
                </a:lnTo>
                <a:cubicBezTo>
                  <a:pt x="132079" y="86241"/>
                  <a:pt x="132487" y="85807"/>
                  <a:pt x="132487" y="85296"/>
                </a:cubicBezTo>
                <a:cubicBezTo>
                  <a:pt x="132487" y="85245"/>
                  <a:pt x="132487" y="85220"/>
                  <a:pt x="132462" y="85169"/>
                </a:cubicBezTo>
                <a:lnTo>
                  <a:pt x="142671" y="82693"/>
                </a:lnTo>
                <a:close/>
                <a:moveTo>
                  <a:pt x="114341" y="89839"/>
                </a:moveTo>
                <a:cubicBezTo>
                  <a:pt x="114417" y="89942"/>
                  <a:pt x="114545" y="90044"/>
                  <a:pt x="114673" y="90120"/>
                </a:cubicBezTo>
                <a:lnTo>
                  <a:pt x="108802" y="105893"/>
                </a:lnTo>
                <a:lnTo>
                  <a:pt x="100074" y="104362"/>
                </a:lnTo>
                <a:lnTo>
                  <a:pt x="91830" y="102907"/>
                </a:lnTo>
                <a:cubicBezTo>
                  <a:pt x="91830" y="102907"/>
                  <a:pt x="91830" y="102907"/>
                  <a:pt x="91830" y="102881"/>
                </a:cubicBezTo>
                <a:cubicBezTo>
                  <a:pt x="91830" y="102805"/>
                  <a:pt x="91804" y="102728"/>
                  <a:pt x="91779" y="102652"/>
                </a:cubicBezTo>
                <a:lnTo>
                  <a:pt x="114341" y="89839"/>
                </a:lnTo>
                <a:close/>
                <a:moveTo>
                  <a:pt x="115898" y="89814"/>
                </a:moveTo>
                <a:lnTo>
                  <a:pt x="130267" y="97215"/>
                </a:lnTo>
                <a:lnTo>
                  <a:pt x="129144" y="108930"/>
                </a:lnTo>
                <a:cubicBezTo>
                  <a:pt x="129042" y="108930"/>
                  <a:pt x="128940" y="108956"/>
                  <a:pt x="128863" y="109007"/>
                </a:cubicBezTo>
                <a:lnTo>
                  <a:pt x="115719" y="89993"/>
                </a:lnTo>
                <a:cubicBezTo>
                  <a:pt x="115770" y="89942"/>
                  <a:pt x="115847" y="89865"/>
                  <a:pt x="115898" y="89814"/>
                </a:cubicBezTo>
                <a:close/>
                <a:moveTo>
                  <a:pt x="70493" y="92034"/>
                </a:moveTo>
                <a:lnTo>
                  <a:pt x="80651" y="109160"/>
                </a:lnTo>
                <a:lnTo>
                  <a:pt x="63117" y="94740"/>
                </a:lnTo>
                <a:cubicBezTo>
                  <a:pt x="63219" y="94638"/>
                  <a:pt x="63270" y="94485"/>
                  <a:pt x="63270" y="94331"/>
                </a:cubicBezTo>
                <a:cubicBezTo>
                  <a:pt x="63270" y="94280"/>
                  <a:pt x="63270" y="94229"/>
                  <a:pt x="63270" y="94204"/>
                </a:cubicBezTo>
                <a:lnTo>
                  <a:pt x="70493" y="92034"/>
                </a:lnTo>
                <a:close/>
                <a:moveTo>
                  <a:pt x="79783" y="89252"/>
                </a:moveTo>
                <a:cubicBezTo>
                  <a:pt x="79911" y="89584"/>
                  <a:pt x="80217" y="89814"/>
                  <a:pt x="80575" y="89839"/>
                </a:cubicBezTo>
                <a:lnTo>
                  <a:pt x="80804" y="102728"/>
                </a:lnTo>
                <a:lnTo>
                  <a:pt x="80932" y="109237"/>
                </a:lnTo>
                <a:lnTo>
                  <a:pt x="70672" y="91983"/>
                </a:lnTo>
                <a:lnTo>
                  <a:pt x="79783" y="89252"/>
                </a:lnTo>
                <a:close/>
                <a:moveTo>
                  <a:pt x="130471" y="97318"/>
                </a:moveTo>
                <a:lnTo>
                  <a:pt x="142109" y="103315"/>
                </a:lnTo>
                <a:cubicBezTo>
                  <a:pt x="142084" y="103392"/>
                  <a:pt x="142058" y="103468"/>
                  <a:pt x="142058" y="103545"/>
                </a:cubicBezTo>
                <a:cubicBezTo>
                  <a:pt x="142058" y="103622"/>
                  <a:pt x="142058" y="103698"/>
                  <a:pt x="142084" y="103749"/>
                </a:cubicBezTo>
                <a:lnTo>
                  <a:pt x="129731" y="109237"/>
                </a:lnTo>
                <a:cubicBezTo>
                  <a:pt x="129654" y="109109"/>
                  <a:pt x="129501" y="109007"/>
                  <a:pt x="129323" y="108956"/>
                </a:cubicBezTo>
                <a:lnTo>
                  <a:pt x="130471" y="97318"/>
                </a:lnTo>
                <a:close/>
                <a:moveTo>
                  <a:pt x="62071" y="94561"/>
                </a:moveTo>
                <a:cubicBezTo>
                  <a:pt x="62122" y="94714"/>
                  <a:pt x="62249" y="94842"/>
                  <a:pt x="62428" y="94918"/>
                </a:cubicBezTo>
                <a:lnTo>
                  <a:pt x="60871" y="109313"/>
                </a:lnTo>
                <a:lnTo>
                  <a:pt x="53623" y="97879"/>
                </a:lnTo>
                <a:cubicBezTo>
                  <a:pt x="53827" y="97726"/>
                  <a:pt x="53980" y="97445"/>
                  <a:pt x="53980" y="97164"/>
                </a:cubicBezTo>
                <a:cubicBezTo>
                  <a:pt x="53980" y="97088"/>
                  <a:pt x="53980" y="97037"/>
                  <a:pt x="53955" y="96986"/>
                </a:cubicBezTo>
                <a:lnTo>
                  <a:pt x="62071" y="94561"/>
                </a:lnTo>
                <a:close/>
                <a:moveTo>
                  <a:pt x="115566" y="90095"/>
                </a:moveTo>
                <a:lnTo>
                  <a:pt x="119675" y="96041"/>
                </a:lnTo>
                <a:lnTo>
                  <a:pt x="128710" y="109109"/>
                </a:lnTo>
                <a:cubicBezTo>
                  <a:pt x="128633" y="109186"/>
                  <a:pt x="128557" y="109288"/>
                  <a:pt x="128531" y="109390"/>
                </a:cubicBezTo>
                <a:lnTo>
                  <a:pt x="108981" y="105944"/>
                </a:lnTo>
                <a:lnTo>
                  <a:pt x="114877" y="90197"/>
                </a:lnTo>
                <a:cubicBezTo>
                  <a:pt x="114953" y="90222"/>
                  <a:pt x="115030" y="90222"/>
                  <a:pt x="115107" y="90222"/>
                </a:cubicBezTo>
                <a:cubicBezTo>
                  <a:pt x="115260" y="90222"/>
                  <a:pt x="115413" y="90171"/>
                  <a:pt x="115566" y="90095"/>
                </a:cubicBezTo>
                <a:close/>
                <a:moveTo>
                  <a:pt x="81136" y="89712"/>
                </a:moveTo>
                <a:lnTo>
                  <a:pt x="84173" y="93719"/>
                </a:lnTo>
                <a:lnTo>
                  <a:pt x="90681" y="102422"/>
                </a:lnTo>
                <a:cubicBezTo>
                  <a:pt x="90554" y="102550"/>
                  <a:pt x="90477" y="102703"/>
                  <a:pt x="90477" y="102881"/>
                </a:cubicBezTo>
                <a:cubicBezTo>
                  <a:pt x="90477" y="102984"/>
                  <a:pt x="90503" y="103086"/>
                  <a:pt x="90554" y="103162"/>
                </a:cubicBezTo>
                <a:lnTo>
                  <a:pt x="81136" y="109415"/>
                </a:lnTo>
                <a:lnTo>
                  <a:pt x="81008" y="102805"/>
                </a:lnTo>
                <a:lnTo>
                  <a:pt x="80779" y="89814"/>
                </a:lnTo>
                <a:cubicBezTo>
                  <a:pt x="80906" y="89814"/>
                  <a:pt x="81034" y="89763"/>
                  <a:pt x="81136" y="89712"/>
                </a:cubicBezTo>
                <a:close/>
                <a:moveTo>
                  <a:pt x="62964" y="94867"/>
                </a:moveTo>
                <a:lnTo>
                  <a:pt x="80753" y="109492"/>
                </a:lnTo>
                <a:lnTo>
                  <a:pt x="61050" y="109492"/>
                </a:lnTo>
                <a:lnTo>
                  <a:pt x="61764" y="102805"/>
                </a:lnTo>
                <a:lnTo>
                  <a:pt x="62607" y="94944"/>
                </a:lnTo>
                <a:lnTo>
                  <a:pt x="62658" y="94944"/>
                </a:lnTo>
                <a:cubicBezTo>
                  <a:pt x="62760" y="94944"/>
                  <a:pt x="62862" y="94918"/>
                  <a:pt x="62964" y="94867"/>
                </a:cubicBezTo>
                <a:close/>
                <a:moveTo>
                  <a:pt x="91779" y="103111"/>
                </a:moveTo>
                <a:lnTo>
                  <a:pt x="108726" y="106097"/>
                </a:lnTo>
                <a:lnTo>
                  <a:pt x="107450" y="109492"/>
                </a:lnTo>
                <a:lnTo>
                  <a:pt x="81366" y="109492"/>
                </a:lnTo>
                <a:lnTo>
                  <a:pt x="90656" y="103341"/>
                </a:lnTo>
                <a:cubicBezTo>
                  <a:pt x="90784" y="103468"/>
                  <a:pt x="90962" y="103571"/>
                  <a:pt x="91141" y="103571"/>
                </a:cubicBezTo>
                <a:cubicBezTo>
                  <a:pt x="91447" y="103571"/>
                  <a:pt x="91702" y="103366"/>
                  <a:pt x="91779" y="103111"/>
                </a:cubicBezTo>
                <a:close/>
                <a:moveTo>
                  <a:pt x="108905" y="106123"/>
                </a:moveTo>
                <a:lnTo>
                  <a:pt x="128021" y="109492"/>
                </a:lnTo>
                <a:lnTo>
                  <a:pt x="107654" y="109492"/>
                </a:lnTo>
                <a:lnTo>
                  <a:pt x="108905" y="106123"/>
                </a:lnTo>
                <a:close/>
                <a:moveTo>
                  <a:pt x="142160" y="103928"/>
                </a:moveTo>
                <a:cubicBezTo>
                  <a:pt x="142288" y="104107"/>
                  <a:pt x="142467" y="104234"/>
                  <a:pt x="142696" y="104260"/>
                </a:cubicBezTo>
                <a:lnTo>
                  <a:pt x="142696" y="109492"/>
                </a:lnTo>
                <a:lnTo>
                  <a:pt x="129833" y="109492"/>
                </a:lnTo>
                <a:cubicBezTo>
                  <a:pt x="129833" y="109466"/>
                  <a:pt x="129833" y="109441"/>
                  <a:pt x="129807" y="109415"/>
                </a:cubicBezTo>
                <a:lnTo>
                  <a:pt x="142160" y="103928"/>
                </a:lnTo>
                <a:close/>
                <a:moveTo>
                  <a:pt x="944" y="1"/>
                </a:moveTo>
                <a:cubicBezTo>
                  <a:pt x="638" y="1"/>
                  <a:pt x="383" y="256"/>
                  <a:pt x="383" y="588"/>
                </a:cubicBezTo>
                <a:cubicBezTo>
                  <a:pt x="383" y="868"/>
                  <a:pt x="587" y="1098"/>
                  <a:pt x="842" y="1149"/>
                </a:cubicBezTo>
                <a:lnTo>
                  <a:pt x="842" y="16462"/>
                </a:lnTo>
                <a:cubicBezTo>
                  <a:pt x="357" y="16514"/>
                  <a:pt x="0" y="16922"/>
                  <a:pt x="0" y="17407"/>
                </a:cubicBezTo>
                <a:cubicBezTo>
                  <a:pt x="0" y="17892"/>
                  <a:pt x="357" y="18300"/>
                  <a:pt x="842" y="18351"/>
                </a:cubicBezTo>
                <a:lnTo>
                  <a:pt x="842" y="37748"/>
                </a:lnTo>
                <a:cubicBezTo>
                  <a:pt x="357" y="37799"/>
                  <a:pt x="0" y="38208"/>
                  <a:pt x="0" y="38693"/>
                </a:cubicBezTo>
                <a:cubicBezTo>
                  <a:pt x="0" y="39177"/>
                  <a:pt x="357" y="39560"/>
                  <a:pt x="842" y="39611"/>
                </a:cubicBezTo>
                <a:lnTo>
                  <a:pt x="842" y="62607"/>
                </a:lnTo>
                <a:cubicBezTo>
                  <a:pt x="357" y="62658"/>
                  <a:pt x="0" y="63066"/>
                  <a:pt x="0" y="63551"/>
                </a:cubicBezTo>
                <a:cubicBezTo>
                  <a:pt x="0" y="64036"/>
                  <a:pt x="357" y="64445"/>
                  <a:pt x="842" y="64496"/>
                </a:cubicBezTo>
                <a:lnTo>
                  <a:pt x="842" y="76057"/>
                </a:lnTo>
                <a:cubicBezTo>
                  <a:pt x="536" y="76108"/>
                  <a:pt x="306" y="76364"/>
                  <a:pt x="306" y="76695"/>
                </a:cubicBezTo>
                <a:cubicBezTo>
                  <a:pt x="306" y="77053"/>
                  <a:pt x="587" y="77333"/>
                  <a:pt x="944" y="77333"/>
                </a:cubicBezTo>
                <a:cubicBezTo>
                  <a:pt x="1225" y="77333"/>
                  <a:pt x="1455" y="77180"/>
                  <a:pt x="1557" y="76925"/>
                </a:cubicBezTo>
                <a:lnTo>
                  <a:pt x="27105" y="82821"/>
                </a:lnTo>
                <a:cubicBezTo>
                  <a:pt x="27105" y="82872"/>
                  <a:pt x="27079" y="82897"/>
                  <a:pt x="27079" y="82923"/>
                </a:cubicBezTo>
                <a:cubicBezTo>
                  <a:pt x="27079" y="83459"/>
                  <a:pt x="27513" y="83867"/>
                  <a:pt x="28024" y="83867"/>
                </a:cubicBezTo>
                <a:cubicBezTo>
                  <a:pt x="28458" y="83867"/>
                  <a:pt x="28815" y="83586"/>
                  <a:pt x="28943" y="83204"/>
                </a:cubicBezTo>
                <a:lnTo>
                  <a:pt x="45711" y="86598"/>
                </a:lnTo>
                <a:cubicBezTo>
                  <a:pt x="45711" y="86598"/>
                  <a:pt x="45711" y="86624"/>
                  <a:pt x="45711" y="86624"/>
                </a:cubicBezTo>
                <a:cubicBezTo>
                  <a:pt x="45711" y="86955"/>
                  <a:pt x="45992" y="87236"/>
                  <a:pt x="46323" y="87236"/>
                </a:cubicBezTo>
                <a:cubicBezTo>
                  <a:pt x="46425" y="87236"/>
                  <a:pt x="46502" y="87211"/>
                  <a:pt x="46579" y="87185"/>
                </a:cubicBezTo>
                <a:lnTo>
                  <a:pt x="52449" y="96424"/>
                </a:lnTo>
                <a:cubicBezTo>
                  <a:pt x="52219" y="96577"/>
                  <a:pt x="52091" y="96858"/>
                  <a:pt x="52091" y="97139"/>
                </a:cubicBezTo>
                <a:cubicBezTo>
                  <a:pt x="52091" y="97675"/>
                  <a:pt x="52500" y="98083"/>
                  <a:pt x="53036" y="98083"/>
                </a:cubicBezTo>
                <a:cubicBezTo>
                  <a:pt x="53163" y="98083"/>
                  <a:pt x="53317" y="98058"/>
                  <a:pt x="53444" y="97981"/>
                </a:cubicBezTo>
                <a:lnTo>
                  <a:pt x="60846" y="109619"/>
                </a:lnTo>
                <a:lnTo>
                  <a:pt x="60820" y="109696"/>
                </a:lnTo>
                <a:lnTo>
                  <a:pt x="60871" y="109696"/>
                </a:lnTo>
                <a:lnTo>
                  <a:pt x="60999" y="109900"/>
                </a:lnTo>
                <a:lnTo>
                  <a:pt x="61024" y="109696"/>
                </a:lnTo>
                <a:lnTo>
                  <a:pt x="80932" y="109696"/>
                </a:lnTo>
                <a:lnTo>
                  <a:pt x="80932" y="109773"/>
                </a:lnTo>
                <a:lnTo>
                  <a:pt x="81008" y="109747"/>
                </a:lnTo>
                <a:lnTo>
                  <a:pt x="81136" y="109977"/>
                </a:lnTo>
                <a:lnTo>
                  <a:pt x="81136" y="109696"/>
                </a:lnTo>
                <a:lnTo>
                  <a:pt x="128506" y="109696"/>
                </a:lnTo>
                <a:cubicBezTo>
                  <a:pt x="128531" y="110028"/>
                  <a:pt x="128812" y="110283"/>
                  <a:pt x="129169" y="110283"/>
                </a:cubicBezTo>
                <a:cubicBezTo>
                  <a:pt x="129501" y="110283"/>
                  <a:pt x="129782" y="110028"/>
                  <a:pt x="129807" y="109696"/>
                </a:cubicBezTo>
                <a:lnTo>
                  <a:pt x="142875" y="109696"/>
                </a:lnTo>
                <a:lnTo>
                  <a:pt x="142875" y="104260"/>
                </a:lnTo>
                <a:cubicBezTo>
                  <a:pt x="143232" y="104209"/>
                  <a:pt x="143513" y="103902"/>
                  <a:pt x="143513" y="103545"/>
                </a:cubicBezTo>
                <a:cubicBezTo>
                  <a:pt x="143513" y="103188"/>
                  <a:pt x="143232" y="102881"/>
                  <a:pt x="142875" y="102830"/>
                </a:cubicBezTo>
                <a:lnTo>
                  <a:pt x="142875" y="82642"/>
                </a:lnTo>
                <a:lnTo>
                  <a:pt x="142875" y="82438"/>
                </a:lnTo>
                <a:lnTo>
                  <a:pt x="142875" y="77997"/>
                </a:lnTo>
                <a:lnTo>
                  <a:pt x="142875" y="77716"/>
                </a:lnTo>
                <a:lnTo>
                  <a:pt x="142875" y="55180"/>
                </a:lnTo>
                <a:cubicBezTo>
                  <a:pt x="143360" y="55129"/>
                  <a:pt x="143717" y="54721"/>
                  <a:pt x="143717" y="54236"/>
                </a:cubicBezTo>
                <a:cubicBezTo>
                  <a:pt x="143717" y="53725"/>
                  <a:pt x="143309" y="53291"/>
                  <a:pt x="142773" y="53291"/>
                </a:cubicBezTo>
                <a:cubicBezTo>
                  <a:pt x="142262" y="53291"/>
                  <a:pt x="141829" y="53725"/>
                  <a:pt x="141829" y="54236"/>
                </a:cubicBezTo>
                <a:cubicBezTo>
                  <a:pt x="141829" y="54516"/>
                  <a:pt x="141956" y="54746"/>
                  <a:pt x="142135" y="54925"/>
                </a:cubicBezTo>
                <a:lnTo>
                  <a:pt x="127791" y="73046"/>
                </a:lnTo>
                <a:lnTo>
                  <a:pt x="120160" y="61637"/>
                </a:lnTo>
                <a:cubicBezTo>
                  <a:pt x="120288" y="61510"/>
                  <a:pt x="120390" y="61305"/>
                  <a:pt x="120390" y="61101"/>
                </a:cubicBezTo>
                <a:cubicBezTo>
                  <a:pt x="120390" y="60693"/>
                  <a:pt x="120058" y="60361"/>
                  <a:pt x="119675" y="60361"/>
                </a:cubicBezTo>
                <a:cubicBezTo>
                  <a:pt x="119394" y="60361"/>
                  <a:pt x="119190" y="60489"/>
                  <a:pt x="119037" y="60693"/>
                </a:cubicBezTo>
                <a:lnTo>
                  <a:pt x="99283" y="51428"/>
                </a:lnTo>
                <a:cubicBezTo>
                  <a:pt x="99308" y="51326"/>
                  <a:pt x="99334" y="51224"/>
                  <a:pt x="99334" y="51122"/>
                </a:cubicBezTo>
                <a:cubicBezTo>
                  <a:pt x="99334" y="50586"/>
                  <a:pt x="98900" y="50178"/>
                  <a:pt x="98389" y="50178"/>
                </a:cubicBezTo>
                <a:cubicBezTo>
                  <a:pt x="97879" y="50178"/>
                  <a:pt x="97445" y="50612"/>
                  <a:pt x="97445" y="51122"/>
                </a:cubicBezTo>
                <a:cubicBezTo>
                  <a:pt x="97445" y="51250"/>
                  <a:pt x="97470" y="51377"/>
                  <a:pt x="97522" y="51505"/>
                </a:cubicBezTo>
                <a:lnTo>
                  <a:pt x="80957" y="60999"/>
                </a:lnTo>
                <a:lnTo>
                  <a:pt x="75955" y="58804"/>
                </a:lnTo>
                <a:cubicBezTo>
                  <a:pt x="75955" y="58779"/>
                  <a:pt x="75981" y="58728"/>
                  <a:pt x="75981" y="58677"/>
                </a:cubicBezTo>
                <a:cubicBezTo>
                  <a:pt x="75981" y="58370"/>
                  <a:pt x="75725" y="58115"/>
                  <a:pt x="75419" y="58115"/>
                </a:cubicBezTo>
                <a:cubicBezTo>
                  <a:pt x="75266" y="58115"/>
                  <a:pt x="75138" y="58166"/>
                  <a:pt x="75036" y="58268"/>
                </a:cubicBezTo>
                <a:lnTo>
                  <a:pt x="54235" y="42061"/>
                </a:lnTo>
                <a:cubicBezTo>
                  <a:pt x="54312" y="41934"/>
                  <a:pt x="54363" y="41755"/>
                  <a:pt x="54363" y="41577"/>
                </a:cubicBezTo>
                <a:cubicBezTo>
                  <a:pt x="54363" y="41041"/>
                  <a:pt x="53955" y="40632"/>
                  <a:pt x="53419" y="40632"/>
                </a:cubicBezTo>
                <a:cubicBezTo>
                  <a:pt x="53342" y="40632"/>
                  <a:pt x="53265" y="40632"/>
                  <a:pt x="53189" y="40658"/>
                </a:cubicBezTo>
                <a:lnTo>
                  <a:pt x="46732" y="24247"/>
                </a:lnTo>
                <a:cubicBezTo>
                  <a:pt x="47012" y="24119"/>
                  <a:pt x="47191" y="23838"/>
                  <a:pt x="47191" y="23507"/>
                </a:cubicBezTo>
                <a:cubicBezTo>
                  <a:pt x="47191" y="23047"/>
                  <a:pt x="46808" y="22664"/>
                  <a:pt x="46349" y="22664"/>
                </a:cubicBezTo>
                <a:cubicBezTo>
                  <a:pt x="45889" y="22664"/>
                  <a:pt x="45507" y="23022"/>
                  <a:pt x="45481" y="23456"/>
                </a:cubicBezTo>
                <a:lnTo>
                  <a:pt x="20265" y="25064"/>
                </a:lnTo>
                <a:lnTo>
                  <a:pt x="18325" y="17534"/>
                </a:lnTo>
                <a:cubicBezTo>
                  <a:pt x="18529" y="17432"/>
                  <a:pt x="18708" y="17203"/>
                  <a:pt x="18708" y="16947"/>
                </a:cubicBezTo>
                <a:cubicBezTo>
                  <a:pt x="18708" y="16590"/>
                  <a:pt x="18402" y="16309"/>
                  <a:pt x="18070" y="16309"/>
                </a:cubicBezTo>
                <a:cubicBezTo>
                  <a:pt x="17917" y="16309"/>
                  <a:pt x="17789" y="16360"/>
                  <a:pt x="17687" y="16437"/>
                </a:cubicBezTo>
                <a:lnTo>
                  <a:pt x="1429" y="894"/>
                </a:lnTo>
                <a:cubicBezTo>
                  <a:pt x="1480" y="817"/>
                  <a:pt x="1506" y="690"/>
                  <a:pt x="1506" y="588"/>
                </a:cubicBezTo>
                <a:cubicBezTo>
                  <a:pt x="1506" y="256"/>
                  <a:pt x="1251" y="1"/>
                  <a:pt x="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9" name="Shape 79"/>
        <p:cNvGrpSpPr/>
        <p:nvPr/>
      </p:nvGrpSpPr>
      <p:grpSpPr>
        <a:xfrm>
          <a:off x="0" y="0"/>
          <a:ext cx="0" cy="0"/>
          <a:chOff x="0" y="0"/>
          <a:chExt cx="0" cy="0"/>
        </a:xfrm>
      </p:grpSpPr>
      <p:sp>
        <p:nvSpPr>
          <p:cNvPr id="80" name="Google Shape;80;p10"/>
          <p:cNvSpPr/>
          <p:nvPr>
            <p:ph idx="2" type="pic"/>
          </p:nvPr>
        </p:nvSpPr>
        <p:spPr>
          <a:xfrm>
            <a:off x="-6875" y="0"/>
            <a:ext cx="9144000" cy="5157300"/>
          </a:xfrm>
          <a:prstGeom prst="rect">
            <a:avLst/>
          </a:prstGeom>
          <a:noFill/>
          <a:ln>
            <a:noFill/>
          </a:ln>
        </p:spPr>
      </p:sp>
      <p:sp>
        <p:nvSpPr>
          <p:cNvPr id="81" name="Google Shape;81;p10"/>
          <p:cNvSpPr txBox="1"/>
          <p:nvPr>
            <p:ph type="title"/>
          </p:nvPr>
        </p:nvSpPr>
        <p:spPr>
          <a:xfrm>
            <a:off x="720000" y="4038000"/>
            <a:ext cx="7704000" cy="5727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2" name="Google Shape;82;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1pPr>
            <a:lvl2pPr lvl="1"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2pPr>
            <a:lvl3pPr lvl="2"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3pPr>
            <a:lvl4pPr lvl="3"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4pPr>
            <a:lvl5pPr lvl="4"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5pPr>
            <a:lvl6pPr lvl="5"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6pPr>
            <a:lvl7pPr lvl="6"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7pPr>
            <a:lvl8pPr lvl="7"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8pPr>
            <a:lvl9pPr lvl="8"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Open Sans"/>
                <a:ea typeface="Open Sans"/>
                <a:cs typeface="Open Sans"/>
                <a:sym typeface="Open Sans"/>
              </a:defRPr>
            </a:lvl1pPr>
            <a:lvl2pPr lvl="1" algn="r">
              <a:buNone/>
              <a:defRPr sz="1300">
                <a:solidFill>
                  <a:schemeClr val="dk1"/>
                </a:solidFill>
                <a:latin typeface="Open Sans"/>
                <a:ea typeface="Open Sans"/>
                <a:cs typeface="Open Sans"/>
                <a:sym typeface="Open Sans"/>
              </a:defRPr>
            </a:lvl2pPr>
            <a:lvl3pPr lvl="2" algn="r">
              <a:buNone/>
              <a:defRPr sz="1300">
                <a:solidFill>
                  <a:schemeClr val="dk1"/>
                </a:solidFill>
                <a:latin typeface="Open Sans"/>
                <a:ea typeface="Open Sans"/>
                <a:cs typeface="Open Sans"/>
                <a:sym typeface="Open Sans"/>
              </a:defRPr>
            </a:lvl3pPr>
            <a:lvl4pPr lvl="3" algn="r">
              <a:buNone/>
              <a:defRPr sz="1300">
                <a:solidFill>
                  <a:schemeClr val="dk1"/>
                </a:solidFill>
                <a:latin typeface="Open Sans"/>
                <a:ea typeface="Open Sans"/>
                <a:cs typeface="Open Sans"/>
                <a:sym typeface="Open Sans"/>
              </a:defRPr>
            </a:lvl4pPr>
            <a:lvl5pPr lvl="4" algn="r">
              <a:buNone/>
              <a:defRPr sz="1300">
                <a:solidFill>
                  <a:schemeClr val="dk1"/>
                </a:solidFill>
                <a:latin typeface="Open Sans"/>
                <a:ea typeface="Open Sans"/>
                <a:cs typeface="Open Sans"/>
                <a:sym typeface="Open Sans"/>
              </a:defRPr>
            </a:lvl5pPr>
            <a:lvl6pPr lvl="5" algn="r">
              <a:buNone/>
              <a:defRPr sz="1300">
                <a:solidFill>
                  <a:schemeClr val="dk1"/>
                </a:solidFill>
                <a:latin typeface="Open Sans"/>
                <a:ea typeface="Open Sans"/>
                <a:cs typeface="Open Sans"/>
                <a:sym typeface="Open Sans"/>
              </a:defRPr>
            </a:lvl6pPr>
            <a:lvl7pPr lvl="6" algn="r">
              <a:buNone/>
              <a:defRPr sz="1300">
                <a:solidFill>
                  <a:schemeClr val="dk1"/>
                </a:solidFill>
                <a:latin typeface="Open Sans"/>
                <a:ea typeface="Open Sans"/>
                <a:cs typeface="Open Sans"/>
                <a:sym typeface="Open Sans"/>
              </a:defRPr>
            </a:lvl7pPr>
            <a:lvl8pPr lvl="7" algn="r">
              <a:buNone/>
              <a:defRPr sz="1300">
                <a:solidFill>
                  <a:schemeClr val="dk1"/>
                </a:solidFill>
                <a:latin typeface="Open Sans"/>
                <a:ea typeface="Open Sans"/>
                <a:cs typeface="Open Sans"/>
                <a:sym typeface="Open Sans"/>
              </a:defRPr>
            </a:lvl8pPr>
            <a:lvl9pPr lvl="8" algn="r">
              <a:buNone/>
              <a:defRPr sz="1300">
                <a:solidFill>
                  <a:schemeClr val="dk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hyperlink" Target="http://drive.google.com/file/d/12g4IiTi0WVcw4lzb0x393dugkYiOmrVr/view" TargetMode="Externa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hyperlink" Target="http://drive.google.com/file/d/1Qd9o7ToV4UPrKWblD9D1VaBqvQHVKOeN/view" TargetMode="External"/><Relationship Id="rId5"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drive.google.com/file/d/15zOm5erds5YpigvVvnugPajANCo8Oklp/view" TargetMode="External"/><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drive.google.com/file/d/1hkADCH45j5BEWqQlc4BtY8OT9qodDPo4/view" TargetMode="External"/><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drive.google.com/file/d/1GwDvth643qs9F3y9pO1HwuFV7PTzinBP/view" TargetMode="Externa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hyperlink" Target="http://drive.google.com/file/d/1_nu1rRmD1ntN1-TISgVSp_JGOU0t-lp3/view" TargetMode="External"/><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16.png"/><Relationship Id="rId8" Type="http://schemas.openxmlformats.org/officeDocument/2006/relationships/image" Target="../media/image14.png"/><Relationship Id="rId10"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drive.google.com/file/d/17E3UCt8dXDX5_j74DIMaSfe2YiKD-vrK/view" TargetMode="External"/><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drive.google.com/file/d/1Pzs32NcMBk0e-2xSRzLUQzmbgYwSPTAt/view" TargetMode="External"/><Relationship Id="rId4"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2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9.png"/><Relationship Id="rId6"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8.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drive.google.com/file/d/1sl6IMVI7kTSl8h5q__qmHNY-sQEh3OzJ/view" TargetMode="Externa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8"/>
          <p:cNvSpPr txBox="1"/>
          <p:nvPr>
            <p:ph type="ctrTitle"/>
          </p:nvPr>
        </p:nvSpPr>
        <p:spPr>
          <a:xfrm>
            <a:off x="268650" y="560675"/>
            <a:ext cx="8606700" cy="16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Preliminary Design Review</a:t>
            </a:r>
            <a:endParaRPr sz="4800"/>
          </a:p>
        </p:txBody>
      </p:sp>
      <p:sp>
        <p:nvSpPr>
          <p:cNvPr id="259" name="Google Shape;259;p28"/>
          <p:cNvSpPr txBox="1"/>
          <p:nvPr>
            <p:ph idx="1" type="subTitle"/>
          </p:nvPr>
        </p:nvSpPr>
        <p:spPr>
          <a:xfrm>
            <a:off x="949200" y="1953475"/>
            <a:ext cx="7245600" cy="4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rgbClr val="000000"/>
                </a:solidFill>
                <a:latin typeface="Arial"/>
                <a:ea typeface="Arial"/>
                <a:cs typeface="Arial"/>
                <a:sym typeface="Arial"/>
              </a:rPr>
              <a:t>“CHILLY”</a:t>
            </a:r>
            <a:endParaRPr b="1" sz="2900">
              <a:solidFill>
                <a:srgbClr val="000000"/>
              </a:solidFill>
              <a:latin typeface="Arial"/>
              <a:ea typeface="Arial"/>
              <a:cs typeface="Arial"/>
              <a:sym typeface="Arial"/>
            </a:endParaRPr>
          </a:p>
          <a:p>
            <a:pPr indent="0" lvl="0" marL="0" rtl="0" algn="ctr">
              <a:spcBef>
                <a:spcPts val="0"/>
              </a:spcBef>
              <a:spcAft>
                <a:spcPts val="0"/>
              </a:spcAft>
              <a:buNone/>
            </a:pPr>
            <a:r>
              <a:rPr lang="en" sz="1900">
                <a:solidFill>
                  <a:srgbClr val="000000"/>
                </a:solidFill>
                <a:latin typeface="Arial"/>
                <a:ea typeface="Arial"/>
                <a:cs typeface="Arial"/>
                <a:sym typeface="Arial"/>
              </a:rPr>
              <a:t>Commanded Harvesting of Ice Lunar Lander Yield</a:t>
            </a:r>
            <a:endParaRPr b="1" sz="2900">
              <a:solidFill>
                <a:srgbClr val="000000"/>
              </a:solidFill>
              <a:latin typeface="Arial"/>
              <a:ea typeface="Arial"/>
              <a:cs typeface="Arial"/>
              <a:sym typeface="Arial"/>
            </a:endParaRPr>
          </a:p>
          <a:p>
            <a:pPr indent="0" lvl="0" marL="0" rtl="0" algn="ctr">
              <a:spcBef>
                <a:spcPts val="0"/>
              </a:spcBef>
              <a:spcAft>
                <a:spcPts val="0"/>
              </a:spcAft>
              <a:buNone/>
            </a:pPr>
            <a:r>
              <a:t/>
            </a:r>
            <a:endParaRPr sz="2100">
              <a:solidFill>
                <a:srgbClr val="000000"/>
              </a:solidFill>
              <a:latin typeface="Arial"/>
              <a:ea typeface="Arial"/>
              <a:cs typeface="Arial"/>
              <a:sym typeface="Arial"/>
            </a:endParaRPr>
          </a:p>
          <a:p>
            <a:pPr indent="0" lvl="0" marL="0" rtl="0" algn="ctr">
              <a:spcBef>
                <a:spcPts val="0"/>
              </a:spcBef>
              <a:spcAft>
                <a:spcPts val="0"/>
              </a:spcAft>
              <a:buNone/>
            </a:pPr>
            <a:r>
              <a:rPr lang="en" sz="2100">
                <a:solidFill>
                  <a:srgbClr val="000000"/>
                </a:solidFill>
                <a:latin typeface="Arial"/>
                <a:ea typeface="Arial"/>
                <a:cs typeface="Arial"/>
                <a:sym typeface="Arial"/>
              </a:rPr>
              <a:t>MCA Team 09</a:t>
            </a:r>
            <a:endParaRPr sz="2300"/>
          </a:p>
        </p:txBody>
      </p:sp>
      <p:sp>
        <p:nvSpPr>
          <p:cNvPr id="260" name="Google Shape;260;p28"/>
          <p:cNvSpPr txBox="1"/>
          <p:nvPr/>
        </p:nvSpPr>
        <p:spPr>
          <a:xfrm>
            <a:off x="268650" y="3421250"/>
            <a:ext cx="8606700" cy="7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Team Members:</a:t>
            </a:r>
            <a:endParaRPr b="1">
              <a:solidFill>
                <a:schemeClr val="dk1"/>
              </a:solidFill>
              <a:latin typeface="Open Sans"/>
              <a:ea typeface="Open Sans"/>
              <a:cs typeface="Open Sans"/>
              <a:sym typeface="Open Sans"/>
            </a:endParaRPr>
          </a:p>
          <a:p>
            <a:pPr indent="0" lvl="0" marL="0" rtl="0" algn="just">
              <a:lnSpc>
                <a:spcPct val="115000"/>
              </a:lnSpc>
              <a:spcBef>
                <a:spcPts val="0"/>
              </a:spcBef>
              <a:spcAft>
                <a:spcPts val="0"/>
              </a:spcAft>
              <a:buNone/>
            </a:pPr>
            <a:r>
              <a:rPr lang="en" sz="1200"/>
              <a:t>Omor Almamun, Michael Alvarez, Samuel Brauer, Nathan Etheridge, Sonali Garg, Arely Herrera, Kanishka Kamal, Mackenzie Lloyd, Hiromi Nurse, Thanh Pham, Andrew Tran, Troy Tran</a:t>
            </a:r>
            <a:endParaRPr sz="1200"/>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Category Breakdown</a:t>
            </a:r>
            <a:endParaRPr/>
          </a:p>
        </p:txBody>
      </p:sp>
      <p:sp>
        <p:nvSpPr>
          <p:cNvPr id="386" name="Google Shape;386;p37"/>
          <p:cNvSpPr txBox="1"/>
          <p:nvPr>
            <p:ph idx="1" type="subTitle"/>
          </p:nvPr>
        </p:nvSpPr>
        <p:spPr>
          <a:xfrm>
            <a:off x="720000" y="1518286"/>
            <a:ext cx="2084700" cy="293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Encompasses  the majority of the project’s budget and consist of the costs of all the mission vehicle subsystems and all testing and manufacturing facilities costs associated with them including:</a:t>
            </a:r>
            <a:endParaRPr/>
          </a:p>
          <a:p>
            <a:pPr indent="-304800" lvl="0" marL="457200" rtl="0" algn="l">
              <a:spcBef>
                <a:spcPts val="0"/>
              </a:spcBef>
              <a:spcAft>
                <a:spcPts val="0"/>
              </a:spcAft>
              <a:buSzPts val="1200"/>
              <a:buChar char="●"/>
            </a:pPr>
            <a:r>
              <a:rPr lang="en"/>
              <a:t>Manufacturing</a:t>
            </a:r>
            <a:r>
              <a:rPr lang="en"/>
              <a:t> Costs</a:t>
            </a:r>
            <a:endParaRPr/>
          </a:p>
          <a:p>
            <a:pPr indent="-304800" lvl="0" marL="457200" rtl="0" algn="l">
              <a:spcBef>
                <a:spcPts val="0"/>
              </a:spcBef>
              <a:spcAft>
                <a:spcPts val="0"/>
              </a:spcAft>
              <a:buSzPts val="1200"/>
              <a:buChar char="●"/>
            </a:pPr>
            <a:r>
              <a:rPr lang="en"/>
              <a:t>Test Facility Costs</a:t>
            </a:r>
            <a:endParaRPr/>
          </a:p>
          <a:p>
            <a:pPr indent="-304800" lvl="0" marL="457200" rtl="0" algn="l">
              <a:spcBef>
                <a:spcPts val="0"/>
              </a:spcBef>
              <a:spcAft>
                <a:spcPts val="0"/>
              </a:spcAft>
              <a:buSzPts val="1200"/>
              <a:buChar char="●"/>
            </a:pPr>
            <a:r>
              <a:rPr lang="en"/>
              <a:t>Facility</a:t>
            </a:r>
            <a:r>
              <a:rPr lang="en"/>
              <a:t> Costs</a:t>
            </a:r>
            <a:endParaRPr/>
          </a:p>
          <a:p>
            <a:pPr indent="-304800" lvl="0" marL="457200" rtl="0" algn="l">
              <a:spcBef>
                <a:spcPts val="0"/>
              </a:spcBef>
              <a:spcAft>
                <a:spcPts val="0"/>
              </a:spcAft>
              <a:buSzPts val="1200"/>
              <a:buChar char="●"/>
            </a:pPr>
            <a:r>
              <a:rPr lang="en"/>
              <a:t>Science Instrumentation</a:t>
            </a:r>
            <a:endParaRPr/>
          </a:p>
          <a:p>
            <a:pPr indent="-304800" lvl="0" marL="457200" rtl="0" algn="l">
              <a:spcBef>
                <a:spcPts val="0"/>
              </a:spcBef>
              <a:spcAft>
                <a:spcPts val="0"/>
              </a:spcAft>
              <a:buSzPts val="1200"/>
              <a:buChar char="●"/>
            </a:pPr>
            <a:r>
              <a:rPr lang="en"/>
              <a:t>Subsystem Costs</a:t>
            </a:r>
            <a:endParaRPr/>
          </a:p>
        </p:txBody>
      </p:sp>
      <p:sp>
        <p:nvSpPr>
          <p:cNvPr id="387" name="Google Shape;387;p37"/>
          <p:cNvSpPr txBox="1"/>
          <p:nvPr>
            <p:ph idx="2" type="subTitle"/>
          </p:nvPr>
        </p:nvSpPr>
        <p:spPr>
          <a:xfrm>
            <a:off x="3525000" y="1518300"/>
            <a:ext cx="2144400" cy="120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Includes the costs paid directly to the facility housing development excluding the cost of the facility directly. (i.e. office supplies, equipment)</a:t>
            </a:r>
            <a:endParaRPr/>
          </a:p>
        </p:txBody>
      </p:sp>
      <p:sp>
        <p:nvSpPr>
          <p:cNvPr id="388" name="Google Shape;388;p37"/>
          <p:cNvSpPr txBox="1"/>
          <p:nvPr>
            <p:ph idx="4" type="subTitle"/>
          </p:nvPr>
        </p:nvSpPr>
        <p:spPr>
          <a:xfrm>
            <a:off x="3527449" y="3248600"/>
            <a:ext cx="2297700" cy="120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Includes the salaries and benefits of the 26-31 science, engineering, </a:t>
            </a:r>
            <a:r>
              <a:rPr lang="en"/>
              <a:t>technician, administration, and management</a:t>
            </a:r>
            <a:r>
              <a:rPr lang="en"/>
              <a:t> personnel found on the mission team.</a:t>
            </a:r>
            <a:endParaRPr/>
          </a:p>
        </p:txBody>
      </p:sp>
      <p:sp>
        <p:nvSpPr>
          <p:cNvPr id="389" name="Google Shape;389;p37"/>
          <p:cNvSpPr txBox="1"/>
          <p:nvPr>
            <p:ph idx="5" type="subTitle"/>
          </p:nvPr>
        </p:nvSpPr>
        <p:spPr>
          <a:xfrm>
            <a:off x="6121899" y="1518300"/>
            <a:ext cx="2297700" cy="120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Outlines the personnel travel for the various reasons throughout the mission duration based on per diem rates for required destinations.</a:t>
            </a:r>
            <a:endParaRPr/>
          </a:p>
        </p:txBody>
      </p:sp>
      <p:sp>
        <p:nvSpPr>
          <p:cNvPr id="390" name="Google Shape;390;p37"/>
          <p:cNvSpPr txBox="1"/>
          <p:nvPr>
            <p:ph idx="6" type="subTitle"/>
          </p:nvPr>
        </p:nvSpPr>
        <p:spPr>
          <a:xfrm>
            <a:off x="6121899" y="3248600"/>
            <a:ext cx="2297700" cy="120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Funding for the </a:t>
            </a:r>
            <a:r>
              <a:rPr lang="en"/>
              <a:t>outreach</a:t>
            </a:r>
            <a:r>
              <a:rPr lang="en"/>
              <a:t> operations of the mission to communities. Intended to educate all ages on mission and STEM education.</a:t>
            </a:r>
            <a:endParaRPr/>
          </a:p>
        </p:txBody>
      </p:sp>
      <p:sp>
        <p:nvSpPr>
          <p:cNvPr id="391" name="Google Shape;391;p37"/>
          <p:cNvSpPr txBox="1"/>
          <p:nvPr>
            <p:ph idx="7" type="subTitle"/>
          </p:nvPr>
        </p:nvSpPr>
        <p:spPr>
          <a:xfrm>
            <a:off x="720000" y="1144425"/>
            <a:ext cx="20859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Direct Costs</a:t>
            </a:r>
            <a:endParaRPr/>
          </a:p>
        </p:txBody>
      </p:sp>
      <p:sp>
        <p:nvSpPr>
          <p:cNvPr id="392" name="Google Shape;392;p37"/>
          <p:cNvSpPr txBox="1"/>
          <p:nvPr>
            <p:ph idx="8" type="subTitle"/>
          </p:nvPr>
        </p:nvSpPr>
        <p:spPr>
          <a:xfrm>
            <a:off x="3448350" y="1144425"/>
            <a:ext cx="22977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Facilities/Admin</a:t>
            </a:r>
            <a:endParaRPr/>
          </a:p>
        </p:txBody>
      </p:sp>
      <p:sp>
        <p:nvSpPr>
          <p:cNvPr id="393" name="Google Shape;393;p37"/>
          <p:cNvSpPr txBox="1"/>
          <p:nvPr>
            <p:ph idx="9" type="subTitle"/>
          </p:nvPr>
        </p:nvSpPr>
        <p:spPr>
          <a:xfrm>
            <a:off x="6227811" y="1144425"/>
            <a:ext cx="20859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Travel</a:t>
            </a:r>
            <a:endParaRPr/>
          </a:p>
        </p:txBody>
      </p:sp>
      <p:sp>
        <p:nvSpPr>
          <p:cNvPr id="394" name="Google Shape;394;p37"/>
          <p:cNvSpPr txBox="1"/>
          <p:nvPr>
            <p:ph idx="14" type="subTitle"/>
          </p:nvPr>
        </p:nvSpPr>
        <p:spPr>
          <a:xfrm>
            <a:off x="3633349" y="2871504"/>
            <a:ext cx="20859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Personnel</a:t>
            </a:r>
            <a:endParaRPr/>
          </a:p>
        </p:txBody>
      </p:sp>
      <p:sp>
        <p:nvSpPr>
          <p:cNvPr id="395" name="Google Shape;395;p37"/>
          <p:cNvSpPr txBox="1"/>
          <p:nvPr>
            <p:ph idx="15" type="subTitle"/>
          </p:nvPr>
        </p:nvSpPr>
        <p:spPr>
          <a:xfrm>
            <a:off x="6227811" y="2871504"/>
            <a:ext cx="20859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Outreach</a:t>
            </a:r>
            <a:endParaRPr/>
          </a:p>
        </p:txBody>
      </p:sp>
      <p:sp>
        <p:nvSpPr>
          <p:cNvPr id="396" name="Google Shape;396;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Subsystem Cost Breakdown</a:t>
            </a:r>
            <a:endParaRPr/>
          </a:p>
        </p:txBody>
      </p:sp>
      <p:sp>
        <p:nvSpPr>
          <p:cNvPr id="402" name="Google Shape;40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graphicFrame>
        <p:nvGraphicFramePr>
          <p:cNvPr id="403" name="Google Shape;403;p38"/>
          <p:cNvGraphicFramePr/>
          <p:nvPr/>
        </p:nvGraphicFramePr>
        <p:xfrm>
          <a:off x="220025" y="1392563"/>
          <a:ext cx="3000000" cy="3000000"/>
        </p:xfrm>
        <a:graphic>
          <a:graphicData uri="http://schemas.openxmlformats.org/drawingml/2006/table">
            <a:tbl>
              <a:tblPr>
                <a:noFill/>
                <a:tableStyleId>{9E6A13EF-0E3B-4C13-8926-CFF10B49C4C9}</a:tableStyleId>
              </a:tblPr>
              <a:tblGrid>
                <a:gridCol w="1954975"/>
                <a:gridCol w="1041500"/>
                <a:gridCol w="1041500"/>
                <a:gridCol w="1041500"/>
                <a:gridCol w="1041500"/>
                <a:gridCol w="1041500"/>
                <a:gridCol w="1041500"/>
              </a:tblGrid>
              <a:tr h="190500">
                <a:tc>
                  <a:txBody>
                    <a:bodyPr/>
                    <a:lstStyle/>
                    <a:p>
                      <a:pPr indent="0" lvl="0" marL="0" rtl="0" algn="l">
                        <a:lnSpc>
                          <a:spcPct val="115000"/>
                        </a:lnSpc>
                        <a:spcBef>
                          <a:spcPts val="0"/>
                        </a:spcBef>
                        <a:spcAft>
                          <a:spcPts val="0"/>
                        </a:spcAft>
                        <a:buNone/>
                      </a:pPr>
                      <a:r>
                        <a:rPr b="1" lang="en" sz="1100">
                          <a:latin typeface="Calibri"/>
                          <a:ea typeface="Calibri"/>
                          <a:cs typeface="Calibri"/>
                          <a:sym typeface="Calibri"/>
                        </a:rPr>
                        <a:t>Subsystem</a:t>
                      </a:r>
                      <a:endParaRPr b="1"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100">
                          <a:latin typeface="Calibri"/>
                          <a:ea typeface="Calibri"/>
                          <a:cs typeface="Calibri"/>
                          <a:sym typeface="Calibri"/>
                        </a:rPr>
                        <a:t>Phase C</a:t>
                      </a:r>
                      <a:endParaRPr b="1"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b="1" lang="en" sz="1100">
                          <a:latin typeface="Calibri"/>
                          <a:ea typeface="Calibri"/>
                          <a:cs typeface="Calibri"/>
                          <a:sym typeface="Calibri"/>
                        </a:rPr>
                        <a:t>Phase C-D</a:t>
                      </a:r>
                      <a:endParaRPr b="1"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b="1" lang="en" sz="1100">
                          <a:latin typeface="Calibri"/>
                          <a:ea typeface="Calibri"/>
                          <a:cs typeface="Calibri"/>
                          <a:sym typeface="Calibri"/>
                        </a:rPr>
                        <a:t>Phase D</a:t>
                      </a:r>
                      <a:endParaRPr b="1"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b="1" lang="en" sz="1100">
                          <a:latin typeface="Calibri"/>
                          <a:ea typeface="Calibri"/>
                          <a:cs typeface="Calibri"/>
                          <a:sym typeface="Calibri"/>
                        </a:rPr>
                        <a:t>Phase E-F</a:t>
                      </a:r>
                      <a:endParaRPr b="1"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b="1" lang="en" sz="1100">
                          <a:latin typeface="Calibri"/>
                          <a:ea typeface="Calibri"/>
                          <a:cs typeface="Calibri"/>
                          <a:sym typeface="Calibri"/>
                        </a:rPr>
                        <a:t>Phase F</a:t>
                      </a:r>
                      <a:endParaRPr b="1"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b="1" lang="en" sz="1100">
                          <a:latin typeface="Calibri"/>
                          <a:ea typeface="Calibri"/>
                          <a:cs typeface="Calibri"/>
                          <a:sym typeface="Calibri"/>
                        </a:rPr>
                        <a:t>Total</a:t>
                      </a:r>
                      <a:endParaRPr b="1"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90500">
                <a:tc>
                  <a:txBody>
                    <a:bodyPr/>
                    <a:lstStyle/>
                    <a:p>
                      <a:pPr indent="0" lvl="0" marL="0" rtl="0" algn="l">
                        <a:lnSpc>
                          <a:spcPct val="115000"/>
                        </a:lnSpc>
                        <a:spcBef>
                          <a:spcPts val="0"/>
                        </a:spcBef>
                        <a:spcAft>
                          <a:spcPts val="0"/>
                        </a:spcAft>
                        <a:buNone/>
                      </a:pPr>
                      <a:r>
                        <a:rPr b="1" lang="en" sz="1100">
                          <a:latin typeface="Calibri"/>
                          <a:ea typeface="Calibri"/>
                          <a:cs typeface="Calibri"/>
                          <a:sym typeface="Calibri"/>
                        </a:rPr>
                        <a:t>Mechanical Subsystem</a:t>
                      </a:r>
                      <a:endParaRPr b="1"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$ 5,016,000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$ 1,482,000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$ 1,482,000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$ 620,000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$ 330,000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b="1" lang="en" sz="1100">
                          <a:latin typeface="Calibri"/>
                          <a:ea typeface="Calibri"/>
                          <a:cs typeface="Calibri"/>
                          <a:sym typeface="Calibri"/>
                        </a:rPr>
                        <a:t>$ 8,930,000</a:t>
                      </a:r>
                      <a:endParaRPr b="1"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90500">
                <a:tc>
                  <a:txBody>
                    <a:bodyPr/>
                    <a:lstStyle/>
                    <a:p>
                      <a:pPr indent="0" lvl="0" marL="0" rtl="0" algn="l">
                        <a:lnSpc>
                          <a:spcPct val="115000"/>
                        </a:lnSpc>
                        <a:spcBef>
                          <a:spcPts val="0"/>
                        </a:spcBef>
                        <a:spcAft>
                          <a:spcPts val="0"/>
                        </a:spcAft>
                        <a:buNone/>
                      </a:pPr>
                      <a:r>
                        <a:rPr b="1" lang="en" sz="1100">
                          <a:latin typeface="Calibri"/>
                          <a:ea typeface="Calibri"/>
                          <a:cs typeface="Calibri"/>
                          <a:sym typeface="Calibri"/>
                        </a:rPr>
                        <a:t>Power Subsystem</a:t>
                      </a:r>
                      <a:endParaRPr b="1"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$ 13,200,200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$ 3,390,000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$ 1,150,000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$ 1,800,000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$ 1,480,000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b="1" lang="en" sz="1100">
                          <a:latin typeface="Calibri"/>
                          <a:ea typeface="Calibri"/>
                          <a:cs typeface="Calibri"/>
                          <a:sym typeface="Calibri"/>
                        </a:rPr>
                        <a:t>$ 21,020,200</a:t>
                      </a:r>
                      <a:endParaRPr b="1"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90500">
                <a:tc>
                  <a:txBody>
                    <a:bodyPr/>
                    <a:lstStyle/>
                    <a:p>
                      <a:pPr indent="0" lvl="0" marL="0" rtl="0" algn="l">
                        <a:lnSpc>
                          <a:spcPct val="115000"/>
                        </a:lnSpc>
                        <a:spcBef>
                          <a:spcPts val="0"/>
                        </a:spcBef>
                        <a:spcAft>
                          <a:spcPts val="0"/>
                        </a:spcAft>
                        <a:buNone/>
                      </a:pPr>
                      <a:r>
                        <a:rPr b="1" lang="en" sz="1100">
                          <a:latin typeface="Calibri"/>
                          <a:ea typeface="Calibri"/>
                          <a:cs typeface="Calibri"/>
                          <a:sym typeface="Calibri"/>
                        </a:rPr>
                        <a:t>Thermal Control Subsystem</a:t>
                      </a:r>
                      <a:endParaRPr b="1"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$ 1,900,000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$ 200,000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$ 200,000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$ 260,000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$ 80,000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b="1" lang="en" sz="1100">
                          <a:latin typeface="Calibri"/>
                          <a:ea typeface="Calibri"/>
                          <a:cs typeface="Calibri"/>
                          <a:sym typeface="Calibri"/>
                        </a:rPr>
                        <a:t>$ 2,640,000</a:t>
                      </a:r>
                      <a:endParaRPr b="1"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90500">
                <a:tc>
                  <a:txBody>
                    <a:bodyPr/>
                    <a:lstStyle/>
                    <a:p>
                      <a:pPr indent="0" lvl="0" marL="0" rtl="0" algn="l">
                        <a:lnSpc>
                          <a:spcPct val="115000"/>
                        </a:lnSpc>
                        <a:spcBef>
                          <a:spcPts val="0"/>
                        </a:spcBef>
                        <a:spcAft>
                          <a:spcPts val="0"/>
                        </a:spcAft>
                        <a:buNone/>
                      </a:pPr>
                      <a:r>
                        <a:rPr b="1" lang="en" sz="1100">
                          <a:latin typeface="Calibri"/>
                          <a:ea typeface="Calibri"/>
                          <a:cs typeface="Calibri"/>
                          <a:sym typeface="Calibri"/>
                        </a:rPr>
                        <a:t>Comms &amp; Data Handling Subsystem</a:t>
                      </a:r>
                      <a:endParaRPr b="1"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$ 7,700,000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$ 2,300,000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$ 2,300,000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$ 1,060,000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$ 290,000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b="1" lang="en" sz="1100">
                          <a:latin typeface="Calibri"/>
                          <a:ea typeface="Calibri"/>
                          <a:cs typeface="Calibri"/>
                          <a:sym typeface="Calibri"/>
                        </a:rPr>
                        <a:t>$ 13,650,000</a:t>
                      </a:r>
                      <a:endParaRPr b="1"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90500">
                <a:tc>
                  <a:txBody>
                    <a:bodyPr/>
                    <a:lstStyle/>
                    <a:p>
                      <a:pPr indent="0" lvl="0" marL="0" rtl="0" algn="l">
                        <a:lnSpc>
                          <a:spcPct val="115000"/>
                        </a:lnSpc>
                        <a:spcBef>
                          <a:spcPts val="0"/>
                        </a:spcBef>
                        <a:spcAft>
                          <a:spcPts val="0"/>
                        </a:spcAft>
                        <a:buNone/>
                      </a:pPr>
                      <a:r>
                        <a:rPr b="1" lang="en" sz="1100">
                          <a:latin typeface="Calibri"/>
                          <a:ea typeface="Calibri"/>
                          <a:cs typeface="Calibri"/>
                          <a:sym typeface="Calibri"/>
                        </a:rPr>
                        <a:t>Guidance, Nav, &amp; Control Subsystem</a:t>
                      </a:r>
                      <a:endParaRPr b="1"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$ 600,000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$ 114,000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$ 114,000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$ 160,000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$ 20,000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b="1" lang="en" sz="1100">
                          <a:latin typeface="Calibri"/>
                          <a:ea typeface="Calibri"/>
                          <a:cs typeface="Calibri"/>
                          <a:sym typeface="Calibri"/>
                        </a:rPr>
                        <a:t>$ 1,008,000</a:t>
                      </a:r>
                      <a:endParaRPr b="1"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90500">
                <a:tc>
                  <a:txBody>
                    <a:bodyPr/>
                    <a:lstStyle/>
                    <a:p>
                      <a:pPr indent="0" lvl="0" marL="0" rtl="0" algn="l">
                        <a:lnSpc>
                          <a:spcPct val="115000"/>
                        </a:lnSpc>
                        <a:spcBef>
                          <a:spcPts val="0"/>
                        </a:spcBef>
                        <a:spcAft>
                          <a:spcPts val="0"/>
                        </a:spcAft>
                        <a:buNone/>
                      </a:pPr>
                      <a:r>
                        <a:rPr b="1" lang="en" sz="1100">
                          <a:latin typeface="Calibri"/>
                          <a:ea typeface="Calibri"/>
                          <a:cs typeface="Calibri"/>
                          <a:sym typeface="Calibri"/>
                        </a:rPr>
                        <a:t>Science Instrumentation</a:t>
                      </a:r>
                      <a:endParaRPr b="1"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$ 15,400,000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$ 2,840,000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$ 2,840,000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$ 800,000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$ 740,000</a:t>
                      </a:r>
                      <a:endParaRPr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b="1" lang="en" sz="1100">
                          <a:latin typeface="Calibri"/>
                          <a:ea typeface="Calibri"/>
                          <a:cs typeface="Calibri"/>
                          <a:sym typeface="Calibri"/>
                        </a:rPr>
                        <a:t>$ 22,620,000</a:t>
                      </a:r>
                      <a:endParaRPr b="1" sz="1100">
                        <a:latin typeface="Calibri"/>
                        <a:ea typeface="Calibri"/>
                        <a:cs typeface="Calibri"/>
                        <a:sym typeface="Calibri"/>
                      </a:endParaRPr>
                    </a:p>
                  </a:txBody>
                  <a:tcPr marT="91425" marB="91425"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9"/>
          <p:cNvSpPr txBox="1"/>
          <p:nvPr>
            <p:ph type="title"/>
          </p:nvPr>
        </p:nvSpPr>
        <p:spPr>
          <a:xfrm>
            <a:off x="720000" y="445025"/>
            <a:ext cx="576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Programmatics Risks</a:t>
            </a:r>
            <a:endParaRPr/>
          </a:p>
        </p:txBody>
      </p:sp>
      <p:sp>
        <p:nvSpPr>
          <p:cNvPr id="409" name="Google Shape;409;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pic>
        <p:nvPicPr>
          <p:cNvPr id="410" name="Google Shape;410;p39"/>
          <p:cNvPicPr preferRelativeResize="0"/>
          <p:nvPr/>
        </p:nvPicPr>
        <p:blipFill>
          <a:blip r:embed="rId3">
            <a:alphaModFix/>
          </a:blip>
          <a:stretch>
            <a:fillRect/>
          </a:stretch>
        </p:blipFill>
        <p:spPr>
          <a:xfrm>
            <a:off x="394525" y="1017725"/>
            <a:ext cx="5527583" cy="399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0"/>
          <p:cNvSpPr txBox="1"/>
          <p:nvPr>
            <p:ph type="title"/>
          </p:nvPr>
        </p:nvSpPr>
        <p:spPr>
          <a:xfrm>
            <a:off x="1993650" y="1307100"/>
            <a:ext cx="51567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Engineering</a:t>
            </a:r>
            <a:endParaRPr/>
          </a:p>
        </p:txBody>
      </p:sp>
      <p:sp>
        <p:nvSpPr>
          <p:cNvPr id="416" name="Google Shape;41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pic>
        <p:nvPicPr>
          <p:cNvPr id="417" name="Google Shape;417;p40" title="Engineering Intro.mp4">
            <a:hlinkClick r:id="rId3"/>
          </p:cNvPr>
          <p:cNvPicPr preferRelativeResize="0"/>
          <p:nvPr/>
        </p:nvPicPr>
        <p:blipFill>
          <a:blip r:embed="rId4">
            <a:alphaModFix/>
          </a:blip>
          <a:stretch>
            <a:fillRect/>
          </a:stretch>
        </p:blipFill>
        <p:spPr>
          <a:xfrm>
            <a:off x="3065950" y="3268875"/>
            <a:ext cx="3012099" cy="1694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1"/>
          <p:cNvSpPr txBox="1"/>
          <p:nvPr>
            <p:ph type="title"/>
          </p:nvPr>
        </p:nvSpPr>
        <p:spPr>
          <a:xfrm>
            <a:off x="569625" y="322100"/>
            <a:ext cx="554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Vehicle Design Summary</a:t>
            </a:r>
            <a:endParaRPr/>
          </a:p>
        </p:txBody>
      </p:sp>
      <p:sp>
        <p:nvSpPr>
          <p:cNvPr id="423" name="Google Shape;423;p41"/>
          <p:cNvSpPr txBox="1"/>
          <p:nvPr>
            <p:ph idx="1" type="body"/>
          </p:nvPr>
        </p:nvSpPr>
        <p:spPr>
          <a:xfrm>
            <a:off x="569625" y="1119600"/>
            <a:ext cx="4374600" cy="2904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 sz="1700"/>
              <a:t>Rover</a:t>
            </a:r>
            <a:endParaRPr b="1" sz="1700"/>
          </a:p>
          <a:p>
            <a:pPr indent="-336550" lvl="0" marL="457200" rtl="0" algn="l">
              <a:spcBef>
                <a:spcPts val="0"/>
              </a:spcBef>
              <a:spcAft>
                <a:spcPts val="0"/>
              </a:spcAft>
              <a:buSzPts val="1700"/>
              <a:buChar char="★"/>
            </a:pPr>
            <a:r>
              <a:rPr b="1" lang="en" sz="1700"/>
              <a:t>Subsystems:</a:t>
            </a:r>
            <a:endParaRPr b="1" sz="1700"/>
          </a:p>
          <a:p>
            <a:pPr indent="-336550" lvl="1" marL="914400" rtl="0" algn="l">
              <a:spcBef>
                <a:spcPts val="0"/>
              </a:spcBef>
              <a:spcAft>
                <a:spcPts val="0"/>
              </a:spcAft>
              <a:buSzPts val="1700"/>
              <a:buChar char="○"/>
            </a:pPr>
            <a:r>
              <a:rPr b="1" lang="en" sz="1700"/>
              <a:t>Mechanical</a:t>
            </a:r>
            <a:endParaRPr b="1" sz="1700"/>
          </a:p>
          <a:p>
            <a:pPr indent="-336550" lvl="1" marL="914400" rtl="0" algn="l">
              <a:spcBef>
                <a:spcPts val="0"/>
              </a:spcBef>
              <a:spcAft>
                <a:spcPts val="0"/>
              </a:spcAft>
              <a:buSzPts val="1700"/>
              <a:buChar char="○"/>
            </a:pPr>
            <a:r>
              <a:rPr b="1" lang="en" sz="1700"/>
              <a:t>Power</a:t>
            </a:r>
            <a:endParaRPr b="1" sz="1700"/>
          </a:p>
          <a:p>
            <a:pPr indent="-336550" lvl="1" marL="914400" rtl="0" algn="l">
              <a:spcBef>
                <a:spcPts val="0"/>
              </a:spcBef>
              <a:spcAft>
                <a:spcPts val="0"/>
              </a:spcAft>
              <a:buSzPts val="1700"/>
              <a:buChar char="○"/>
            </a:pPr>
            <a:r>
              <a:rPr b="1" lang="en" sz="1700"/>
              <a:t>Command and Data Handling (CDH)</a:t>
            </a:r>
            <a:endParaRPr b="1" sz="1700"/>
          </a:p>
          <a:p>
            <a:pPr indent="-336550" lvl="1" marL="914400" rtl="0" algn="l">
              <a:spcBef>
                <a:spcPts val="0"/>
              </a:spcBef>
              <a:spcAft>
                <a:spcPts val="0"/>
              </a:spcAft>
              <a:buSzPts val="1700"/>
              <a:buChar char="○"/>
            </a:pPr>
            <a:r>
              <a:rPr b="1" lang="en" sz="1700"/>
              <a:t>Thermal</a:t>
            </a:r>
            <a:endParaRPr b="1" sz="1700"/>
          </a:p>
          <a:p>
            <a:pPr indent="-336550" lvl="1" marL="914400" rtl="0" algn="l">
              <a:spcBef>
                <a:spcPts val="0"/>
              </a:spcBef>
              <a:spcAft>
                <a:spcPts val="0"/>
              </a:spcAft>
              <a:buSzPts val="1700"/>
              <a:buChar char="○"/>
            </a:pPr>
            <a:r>
              <a:rPr b="1" lang="en" sz="1700"/>
              <a:t>Payload</a:t>
            </a:r>
            <a:endParaRPr b="1" sz="1700"/>
          </a:p>
        </p:txBody>
      </p:sp>
      <p:pic>
        <p:nvPicPr>
          <p:cNvPr id="424" name="Google Shape;424;p41"/>
          <p:cNvPicPr preferRelativeResize="0"/>
          <p:nvPr/>
        </p:nvPicPr>
        <p:blipFill>
          <a:blip r:embed="rId3">
            <a:alphaModFix/>
          </a:blip>
          <a:stretch>
            <a:fillRect/>
          </a:stretch>
        </p:blipFill>
        <p:spPr>
          <a:xfrm>
            <a:off x="5079300" y="1006650"/>
            <a:ext cx="3553675" cy="2904300"/>
          </a:xfrm>
          <a:prstGeom prst="rect">
            <a:avLst/>
          </a:prstGeom>
          <a:noFill/>
          <a:ln>
            <a:noFill/>
          </a:ln>
        </p:spPr>
      </p:pic>
      <p:sp>
        <p:nvSpPr>
          <p:cNvPr id="425" name="Google Shape;425;p41"/>
          <p:cNvSpPr txBox="1"/>
          <p:nvPr/>
        </p:nvSpPr>
        <p:spPr>
          <a:xfrm>
            <a:off x="5027300" y="3910950"/>
            <a:ext cx="3964200" cy="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Open Sans"/>
                <a:ea typeface="Open Sans"/>
                <a:cs typeface="Open Sans"/>
                <a:sym typeface="Open Sans"/>
              </a:rPr>
              <a:t>Preliminary illustration of the CHILLY rover</a:t>
            </a:r>
            <a:endParaRPr b="1" sz="1300">
              <a:solidFill>
                <a:schemeClr val="dk1"/>
              </a:solidFill>
              <a:latin typeface="Open Sans"/>
              <a:ea typeface="Open Sans"/>
              <a:cs typeface="Open Sans"/>
              <a:sym typeface="Open Sans"/>
            </a:endParaRPr>
          </a:p>
        </p:txBody>
      </p:sp>
      <p:sp>
        <p:nvSpPr>
          <p:cNvPr id="426" name="Google Shape;426;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pic>
        <p:nvPicPr>
          <p:cNvPr id="427" name="Google Shape;427;p41" title="Vehicle Design Summary.mp4">
            <a:hlinkClick r:id="rId4"/>
          </p:cNvPr>
          <p:cNvPicPr preferRelativeResize="0"/>
          <p:nvPr/>
        </p:nvPicPr>
        <p:blipFill>
          <a:blip r:embed="rId5">
            <a:alphaModFix/>
          </a:blip>
          <a:stretch>
            <a:fillRect/>
          </a:stretch>
        </p:blipFill>
        <p:spPr>
          <a:xfrm>
            <a:off x="0" y="3910950"/>
            <a:ext cx="2388275" cy="1343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2"/>
          <p:cNvSpPr txBox="1"/>
          <p:nvPr>
            <p:ph type="title"/>
          </p:nvPr>
        </p:nvSpPr>
        <p:spPr>
          <a:xfrm>
            <a:off x="268075" y="63250"/>
            <a:ext cx="8343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CHILLY’s Mass, Volume, Max Power Draw and TRL</a:t>
            </a:r>
            <a:endParaRPr/>
          </a:p>
        </p:txBody>
      </p:sp>
      <p:sp>
        <p:nvSpPr>
          <p:cNvPr id="433" name="Google Shape;433;p42"/>
          <p:cNvSpPr txBox="1"/>
          <p:nvPr>
            <p:ph idx="3" type="subTitle"/>
          </p:nvPr>
        </p:nvSpPr>
        <p:spPr>
          <a:xfrm>
            <a:off x="569625" y="1615200"/>
            <a:ext cx="45657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Mass, Volume, and Max Power Draw Table</a:t>
            </a:r>
            <a:endParaRPr sz="1600"/>
          </a:p>
        </p:txBody>
      </p:sp>
      <p:sp>
        <p:nvSpPr>
          <p:cNvPr id="434" name="Google Shape;434;p42"/>
          <p:cNvSpPr txBox="1"/>
          <p:nvPr>
            <p:ph idx="4" type="subTitle"/>
          </p:nvPr>
        </p:nvSpPr>
        <p:spPr>
          <a:xfrm>
            <a:off x="5455725" y="1615200"/>
            <a:ext cx="2844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Technology Readiness Level (TRL) Table</a:t>
            </a:r>
            <a:endParaRPr sz="1600"/>
          </a:p>
        </p:txBody>
      </p:sp>
      <p:graphicFrame>
        <p:nvGraphicFramePr>
          <p:cNvPr id="435" name="Google Shape;435;p42"/>
          <p:cNvGraphicFramePr/>
          <p:nvPr/>
        </p:nvGraphicFramePr>
        <p:xfrm>
          <a:off x="569675" y="2239513"/>
          <a:ext cx="3000000" cy="3000000"/>
        </p:xfrm>
        <a:graphic>
          <a:graphicData uri="http://schemas.openxmlformats.org/drawingml/2006/table">
            <a:tbl>
              <a:tblPr>
                <a:noFill/>
                <a:tableStyleId>{B662B34E-3499-4951-B110-324628C0C37C}</a:tableStyleId>
              </a:tblPr>
              <a:tblGrid>
                <a:gridCol w="1141400"/>
                <a:gridCol w="1141400"/>
                <a:gridCol w="1141400"/>
                <a:gridCol w="1141400"/>
              </a:tblGrid>
              <a:tr h="229600">
                <a:tc>
                  <a:txBody>
                    <a:bodyPr/>
                    <a:lstStyle/>
                    <a:p>
                      <a:pPr indent="0" lvl="0" marL="0" rtl="0" algn="ctr">
                        <a:spcBef>
                          <a:spcPts val="0"/>
                        </a:spcBef>
                        <a:spcAft>
                          <a:spcPts val="0"/>
                        </a:spcAft>
                        <a:buNone/>
                      </a:pPr>
                      <a:r>
                        <a:rPr b="1" lang="en" sz="1200"/>
                        <a:t>Subassembly</a:t>
                      </a:r>
                      <a:endParaRPr b="1"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t>Mass (kg)</a:t>
                      </a:r>
                      <a:endParaRPr b="1"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t>Volume (</a:t>
                      </a:r>
                      <a:r>
                        <a:rPr b="1" lang="en" sz="1200"/>
                        <a:t>m³)</a:t>
                      </a:r>
                      <a:endParaRPr b="1"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t>Max Power Draw (W)</a:t>
                      </a:r>
                      <a:endParaRPr b="1"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9600">
                <a:tc>
                  <a:txBody>
                    <a:bodyPr/>
                    <a:lstStyle/>
                    <a:p>
                      <a:pPr indent="0" lvl="0" marL="0" rtl="0" algn="ctr">
                        <a:spcBef>
                          <a:spcPts val="0"/>
                        </a:spcBef>
                        <a:spcAft>
                          <a:spcPts val="0"/>
                        </a:spcAft>
                        <a:buNone/>
                      </a:pPr>
                      <a:r>
                        <a:rPr lang="en" sz="1200"/>
                        <a:t>Mechanical</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t>38.572 </a:t>
                      </a:r>
                      <a:endParaRPr b="1"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t>4.0836 × 10</a:t>
                      </a:r>
                      <a:r>
                        <a:rPr b="1" baseline="30000" lang="en" sz="1200"/>
                        <a:t>-2</a:t>
                      </a:r>
                      <a:r>
                        <a:rPr b="1" lang="en" sz="1200"/>
                        <a:t> </a:t>
                      </a:r>
                      <a:endParaRPr b="1"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t>763</a:t>
                      </a:r>
                      <a:endParaRPr b="1"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9600">
                <a:tc>
                  <a:txBody>
                    <a:bodyPr/>
                    <a:lstStyle/>
                    <a:p>
                      <a:pPr indent="0" lvl="0" marL="0" rtl="0" algn="ctr">
                        <a:spcBef>
                          <a:spcPts val="0"/>
                        </a:spcBef>
                        <a:spcAft>
                          <a:spcPts val="0"/>
                        </a:spcAft>
                        <a:buNone/>
                      </a:pPr>
                      <a:r>
                        <a:rPr lang="en" sz="1200"/>
                        <a:t>Power</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26</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0.23</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320</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9600">
                <a:tc>
                  <a:txBody>
                    <a:bodyPr/>
                    <a:lstStyle/>
                    <a:p>
                      <a:pPr indent="0" lvl="0" marL="0" rtl="0" algn="ctr">
                        <a:spcBef>
                          <a:spcPts val="0"/>
                        </a:spcBef>
                        <a:spcAft>
                          <a:spcPts val="0"/>
                        </a:spcAft>
                        <a:buNone/>
                      </a:pPr>
                      <a:r>
                        <a:rPr lang="en" sz="1200"/>
                        <a:t>CDH</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9600">
                <a:tc>
                  <a:txBody>
                    <a:bodyPr/>
                    <a:lstStyle/>
                    <a:p>
                      <a:pPr indent="0" lvl="0" marL="0" rtl="0" algn="ctr">
                        <a:spcBef>
                          <a:spcPts val="0"/>
                        </a:spcBef>
                        <a:spcAft>
                          <a:spcPts val="0"/>
                        </a:spcAft>
                        <a:buNone/>
                      </a:pPr>
                      <a:r>
                        <a:rPr lang="en" sz="1200"/>
                        <a:t>Thermal</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t>~16</a:t>
                      </a:r>
                      <a:endParaRPr b="1"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t>~0.0458</a:t>
                      </a:r>
                      <a:endParaRPr b="1"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9600">
                <a:tc>
                  <a:txBody>
                    <a:bodyPr/>
                    <a:lstStyle/>
                    <a:p>
                      <a:pPr indent="0" lvl="0" marL="0" rtl="0" algn="ctr">
                        <a:spcBef>
                          <a:spcPts val="0"/>
                        </a:spcBef>
                        <a:spcAft>
                          <a:spcPts val="0"/>
                        </a:spcAft>
                        <a:buNone/>
                      </a:pPr>
                      <a:r>
                        <a:rPr lang="en" sz="1200"/>
                        <a:t>Payload</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t>7.6</a:t>
                      </a:r>
                      <a:endParaRPr b="1"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t>0.0125</a:t>
                      </a:r>
                      <a:endParaRPr b="1"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t>40</a:t>
                      </a:r>
                      <a:endParaRPr b="1"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9600">
                <a:tc>
                  <a:txBody>
                    <a:bodyPr/>
                    <a:lstStyle/>
                    <a:p>
                      <a:pPr indent="0" lvl="0" marL="0" rtl="0" algn="ctr">
                        <a:spcBef>
                          <a:spcPts val="0"/>
                        </a:spcBef>
                        <a:spcAft>
                          <a:spcPts val="0"/>
                        </a:spcAft>
                        <a:buNone/>
                      </a:pPr>
                      <a:r>
                        <a:rPr b="1" lang="en" sz="1200"/>
                        <a:t>Total</a:t>
                      </a:r>
                      <a:endParaRPr b="1"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436" name="Google Shape;436;p42"/>
          <p:cNvGraphicFramePr/>
          <p:nvPr/>
        </p:nvGraphicFramePr>
        <p:xfrm>
          <a:off x="5674400" y="2226838"/>
          <a:ext cx="3000000" cy="3000000"/>
        </p:xfrm>
        <a:graphic>
          <a:graphicData uri="http://schemas.openxmlformats.org/drawingml/2006/table">
            <a:tbl>
              <a:tblPr>
                <a:noFill/>
                <a:tableStyleId>{B662B34E-3499-4951-B110-324628C0C37C}</a:tableStyleId>
              </a:tblPr>
              <a:tblGrid>
                <a:gridCol w="1203625"/>
                <a:gridCol w="1203625"/>
              </a:tblGrid>
              <a:tr h="199450">
                <a:tc>
                  <a:txBody>
                    <a:bodyPr/>
                    <a:lstStyle/>
                    <a:p>
                      <a:pPr indent="0" lvl="0" marL="0" rtl="0" algn="ctr">
                        <a:spcBef>
                          <a:spcPts val="0"/>
                        </a:spcBef>
                        <a:spcAft>
                          <a:spcPts val="0"/>
                        </a:spcAft>
                        <a:buNone/>
                      </a:pPr>
                      <a:r>
                        <a:rPr b="1" lang="en" sz="1200"/>
                        <a:t>Subsystem</a:t>
                      </a:r>
                      <a:endParaRPr b="1"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t>TRL</a:t>
                      </a:r>
                      <a:endParaRPr b="1"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000000"/>
                      </a:solidFill>
                      <a:prstDash val="solid"/>
                      <a:round/>
                      <a:headEnd len="sm" w="sm" type="none"/>
                      <a:tailEnd len="sm" w="sm" type="none"/>
                    </a:lnB>
                  </a:tcPr>
                </a:tc>
              </a:tr>
              <a:tr h="137925">
                <a:tc>
                  <a:txBody>
                    <a:bodyPr/>
                    <a:lstStyle/>
                    <a:p>
                      <a:pPr indent="0" lvl="0" marL="0" rtl="0" algn="ctr">
                        <a:spcBef>
                          <a:spcPts val="0"/>
                        </a:spcBef>
                        <a:spcAft>
                          <a:spcPts val="0"/>
                        </a:spcAft>
                        <a:buNone/>
                      </a:pPr>
                      <a:r>
                        <a:rPr lang="en" sz="1200"/>
                        <a:t>Mechanical</a:t>
                      </a:r>
                      <a:endParaRPr sz="12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5</a:t>
                      </a:r>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23925">
                <a:tc>
                  <a:txBody>
                    <a:bodyPr/>
                    <a:lstStyle/>
                    <a:p>
                      <a:pPr indent="0" lvl="0" marL="0" rtl="0" algn="ctr">
                        <a:spcBef>
                          <a:spcPts val="0"/>
                        </a:spcBef>
                        <a:spcAft>
                          <a:spcPts val="0"/>
                        </a:spcAft>
                        <a:buNone/>
                      </a:pPr>
                      <a:r>
                        <a:rPr lang="en" sz="1200"/>
                        <a:t>Power</a:t>
                      </a:r>
                      <a:endParaRPr sz="12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6</a:t>
                      </a:r>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26750">
                <a:tc>
                  <a:txBody>
                    <a:bodyPr/>
                    <a:lstStyle/>
                    <a:p>
                      <a:pPr indent="0" lvl="0" marL="0" rtl="0" algn="ctr">
                        <a:spcBef>
                          <a:spcPts val="0"/>
                        </a:spcBef>
                        <a:spcAft>
                          <a:spcPts val="0"/>
                        </a:spcAft>
                        <a:buNone/>
                      </a:pPr>
                      <a:r>
                        <a:rPr lang="en" sz="1200"/>
                        <a:t>CDH</a:t>
                      </a:r>
                      <a:endParaRPr sz="12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5</a:t>
                      </a:r>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47525">
                <a:tc>
                  <a:txBody>
                    <a:bodyPr/>
                    <a:lstStyle/>
                    <a:p>
                      <a:pPr indent="0" lvl="0" marL="0" rtl="0" algn="ctr">
                        <a:spcBef>
                          <a:spcPts val="0"/>
                        </a:spcBef>
                        <a:spcAft>
                          <a:spcPts val="0"/>
                        </a:spcAft>
                        <a:buNone/>
                      </a:pPr>
                      <a:r>
                        <a:rPr lang="en" sz="1200"/>
                        <a:t>Thermal</a:t>
                      </a:r>
                      <a:endParaRPr sz="12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5</a:t>
                      </a:r>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57925">
                <a:tc>
                  <a:txBody>
                    <a:bodyPr/>
                    <a:lstStyle/>
                    <a:p>
                      <a:pPr indent="0" lvl="0" marL="0" rtl="0" algn="ctr">
                        <a:spcBef>
                          <a:spcPts val="0"/>
                        </a:spcBef>
                        <a:spcAft>
                          <a:spcPts val="0"/>
                        </a:spcAft>
                        <a:buNone/>
                      </a:pPr>
                      <a:r>
                        <a:rPr lang="en" sz="1200"/>
                        <a:t>Payload</a:t>
                      </a:r>
                      <a:endParaRPr sz="12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7</a:t>
                      </a:r>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10400">
                <a:tc>
                  <a:txBody>
                    <a:bodyPr/>
                    <a:lstStyle/>
                    <a:p>
                      <a:pPr indent="0" lvl="0" marL="0" rtl="0" algn="ctr">
                        <a:spcBef>
                          <a:spcPts val="0"/>
                        </a:spcBef>
                        <a:spcAft>
                          <a:spcPts val="0"/>
                        </a:spcAft>
                        <a:buNone/>
                      </a:pPr>
                      <a:r>
                        <a:rPr b="1" lang="en" sz="1200"/>
                        <a:t>Total</a:t>
                      </a:r>
                      <a:endParaRPr b="1" sz="12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t>5</a:t>
                      </a:r>
                      <a:endParaRPr b="1" sz="12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437" name="Google Shape;437;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pic>
        <p:nvPicPr>
          <p:cNvPr id="438" name="Google Shape;438;p42" title="Mass, Volume, etc and TRL.mp4">
            <a:hlinkClick r:id="rId3"/>
          </p:cNvPr>
          <p:cNvPicPr preferRelativeResize="0"/>
          <p:nvPr/>
        </p:nvPicPr>
        <p:blipFill>
          <a:blip r:embed="rId4">
            <a:alphaModFix/>
          </a:blip>
          <a:stretch>
            <a:fillRect/>
          </a:stretch>
        </p:blipFill>
        <p:spPr>
          <a:xfrm>
            <a:off x="389400" y="673153"/>
            <a:ext cx="1608602" cy="9048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3"/>
          <p:cNvSpPr txBox="1"/>
          <p:nvPr>
            <p:ph type="title"/>
          </p:nvPr>
        </p:nvSpPr>
        <p:spPr>
          <a:xfrm>
            <a:off x="2239025" y="1913968"/>
            <a:ext cx="4930500" cy="183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Engineering Subsystems</a:t>
            </a:r>
            <a:endParaRPr/>
          </a:p>
        </p:txBody>
      </p:sp>
      <p:sp>
        <p:nvSpPr>
          <p:cNvPr id="444" name="Google Shape;444;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4"/>
          <p:cNvSpPr txBox="1"/>
          <p:nvPr>
            <p:ph type="title"/>
          </p:nvPr>
        </p:nvSpPr>
        <p:spPr>
          <a:xfrm>
            <a:off x="1459950" y="1307100"/>
            <a:ext cx="62241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Mechanical Subsystem</a:t>
            </a:r>
            <a:endParaRPr/>
          </a:p>
        </p:txBody>
      </p:sp>
      <p:sp>
        <p:nvSpPr>
          <p:cNvPr id="450" name="Google Shape;450;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pic>
        <p:nvPicPr>
          <p:cNvPr id="451" name="Google Shape;451;p44" title="Mechanical Intro.mp4">
            <a:hlinkClick r:id="rId3"/>
          </p:cNvPr>
          <p:cNvPicPr preferRelativeResize="0"/>
          <p:nvPr/>
        </p:nvPicPr>
        <p:blipFill>
          <a:blip r:embed="rId4">
            <a:alphaModFix/>
          </a:blip>
          <a:stretch>
            <a:fillRect/>
          </a:stretch>
        </p:blipFill>
        <p:spPr>
          <a:xfrm>
            <a:off x="0" y="3980675"/>
            <a:ext cx="2067250" cy="1162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5"/>
          <p:cNvSpPr txBox="1"/>
          <p:nvPr>
            <p:ph type="title"/>
          </p:nvPr>
        </p:nvSpPr>
        <p:spPr>
          <a:xfrm>
            <a:off x="720000" y="445025"/>
            <a:ext cx="576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Requirements</a:t>
            </a:r>
            <a:endParaRPr/>
          </a:p>
        </p:txBody>
      </p:sp>
      <p:sp>
        <p:nvSpPr>
          <p:cNvPr id="457" name="Google Shape;457;p45"/>
          <p:cNvSpPr txBox="1"/>
          <p:nvPr>
            <p:ph idx="1" type="body"/>
          </p:nvPr>
        </p:nvSpPr>
        <p:spPr>
          <a:xfrm>
            <a:off x="720000" y="1152475"/>
            <a:ext cx="5763300" cy="34164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AutoNum type="arabicPeriod"/>
            </a:pPr>
            <a:r>
              <a:rPr lang="en">
                <a:solidFill>
                  <a:srgbClr val="000000"/>
                </a:solidFill>
              </a:rPr>
              <a:t>The mechanical subsystem shall withstand takeoff and landing conditions.</a:t>
            </a:r>
            <a:endParaRPr>
              <a:solidFill>
                <a:srgbClr val="000000"/>
              </a:solidFill>
            </a:endParaRPr>
          </a:p>
          <a:p>
            <a:pPr indent="-304800" lvl="0" marL="457200" rtl="0" algn="l">
              <a:lnSpc>
                <a:spcPct val="115000"/>
              </a:lnSpc>
              <a:spcBef>
                <a:spcPts val="0"/>
              </a:spcBef>
              <a:spcAft>
                <a:spcPts val="0"/>
              </a:spcAft>
              <a:buClr>
                <a:srgbClr val="000000"/>
              </a:buClr>
              <a:buSzPts val="1200"/>
              <a:buAutoNum type="arabicPeriod"/>
            </a:pPr>
            <a:r>
              <a:rPr lang="en">
                <a:solidFill>
                  <a:srgbClr val="000000"/>
                </a:solidFill>
              </a:rPr>
              <a:t>The rover shall be capable of traversing a maximum slope of 15 </a:t>
            </a:r>
            <a:r>
              <a:rPr lang="en">
                <a:solidFill>
                  <a:schemeClr val="dk1"/>
                </a:solidFill>
              </a:rPr>
              <a:t>degrees.</a:t>
            </a:r>
            <a:endParaRPr>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a:solidFill>
                  <a:schemeClr val="dk1"/>
                </a:solidFill>
              </a:rPr>
              <a:t>The system shall be capable of deploying mechanisms for power consumption and scientific data collection.</a:t>
            </a:r>
            <a:endParaRPr>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a:solidFill>
                  <a:schemeClr val="dk1"/>
                </a:solidFill>
              </a:rPr>
              <a:t>The system shall support the payload in data and sample collection.</a:t>
            </a:r>
            <a:endParaRPr>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a:solidFill>
                  <a:schemeClr val="dk1"/>
                </a:solidFill>
              </a:rPr>
              <a:t>The mechanical system shall be able to withstand a temperature range of -233°C to 123°C.</a:t>
            </a:r>
            <a:endParaRPr>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a:solidFill>
                  <a:schemeClr val="dk1"/>
                </a:solidFill>
              </a:rPr>
              <a:t>The mechanical system shall be able to navigate in the Leibnitz Beta Plateau.</a:t>
            </a:r>
            <a:endParaRPr>
              <a:solidFill>
                <a:schemeClr val="dk1"/>
              </a:solidFill>
            </a:endParaRPr>
          </a:p>
        </p:txBody>
      </p:sp>
      <p:sp>
        <p:nvSpPr>
          <p:cNvPr id="458" name="Google Shape;458;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pic>
        <p:nvPicPr>
          <p:cNvPr id="459" name="Google Shape;459;p45" title="Requirement.mp4">
            <a:hlinkClick r:id="rId3"/>
          </p:cNvPr>
          <p:cNvPicPr preferRelativeResize="0"/>
          <p:nvPr/>
        </p:nvPicPr>
        <p:blipFill>
          <a:blip r:embed="rId4">
            <a:alphaModFix/>
          </a:blip>
          <a:stretch>
            <a:fillRect/>
          </a:stretch>
        </p:blipFill>
        <p:spPr>
          <a:xfrm>
            <a:off x="0" y="4072625"/>
            <a:ext cx="1903800" cy="10708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6"/>
          <p:cNvSpPr txBox="1"/>
          <p:nvPr>
            <p:ph idx="1" type="subTitle"/>
          </p:nvPr>
        </p:nvSpPr>
        <p:spPr>
          <a:xfrm>
            <a:off x="1228619" y="2436398"/>
            <a:ext cx="25884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Structural</a:t>
            </a:r>
            <a:endParaRPr/>
          </a:p>
        </p:txBody>
      </p:sp>
      <p:sp>
        <p:nvSpPr>
          <p:cNvPr id="465" name="Google Shape;465;p46"/>
          <p:cNvSpPr txBox="1"/>
          <p:nvPr>
            <p:ph idx="7" type="subTitle"/>
          </p:nvPr>
        </p:nvSpPr>
        <p:spPr>
          <a:xfrm>
            <a:off x="1315019" y="4173487"/>
            <a:ext cx="25884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Locomotion</a:t>
            </a:r>
            <a:endParaRPr/>
          </a:p>
        </p:txBody>
      </p:sp>
      <p:sp>
        <p:nvSpPr>
          <p:cNvPr id="466" name="Google Shape;466;p46"/>
          <p:cNvSpPr txBox="1"/>
          <p:nvPr>
            <p:ph idx="8" type="subTitle"/>
          </p:nvPr>
        </p:nvSpPr>
        <p:spPr>
          <a:xfrm>
            <a:off x="3765069" y="4569252"/>
            <a:ext cx="25884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Sample Collection</a:t>
            </a:r>
            <a:endParaRPr/>
          </a:p>
        </p:txBody>
      </p:sp>
      <p:sp>
        <p:nvSpPr>
          <p:cNvPr id="467" name="Google Shape;467;p46"/>
          <p:cNvSpPr txBox="1"/>
          <p:nvPr>
            <p:ph idx="9" type="subTitle"/>
          </p:nvPr>
        </p:nvSpPr>
        <p:spPr>
          <a:xfrm>
            <a:off x="6353481" y="4077356"/>
            <a:ext cx="25884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GNC</a:t>
            </a:r>
            <a:endParaRPr/>
          </a:p>
        </p:txBody>
      </p:sp>
      <p:sp>
        <p:nvSpPr>
          <p:cNvPr id="468" name="Google Shape;468;p46"/>
          <p:cNvSpPr txBox="1"/>
          <p:nvPr>
            <p:ph idx="14" type="subTitle"/>
          </p:nvPr>
        </p:nvSpPr>
        <p:spPr>
          <a:xfrm>
            <a:off x="6088631" y="2347961"/>
            <a:ext cx="25884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Suspension</a:t>
            </a:r>
            <a:endParaRPr/>
          </a:p>
        </p:txBody>
      </p:sp>
      <p:sp>
        <p:nvSpPr>
          <p:cNvPr id="469" name="Google Shape;469;p46"/>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Subassemblies</a:t>
            </a:r>
            <a:endParaRPr/>
          </a:p>
        </p:txBody>
      </p:sp>
      <p:sp>
        <p:nvSpPr>
          <p:cNvPr id="470" name="Google Shape;470;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pic>
        <p:nvPicPr>
          <p:cNvPr id="471" name="Google Shape;471;p46"/>
          <p:cNvPicPr preferRelativeResize="0"/>
          <p:nvPr/>
        </p:nvPicPr>
        <p:blipFill rotWithShape="1">
          <a:blip r:embed="rId3">
            <a:alphaModFix/>
          </a:blip>
          <a:srcRect b="0" l="2210" r="0" t="2008"/>
          <a:stretch/>
        </p:blipFill>
        <p:spPr>
          <a:xfrm>
            <a:off x="6461788" y="1017725"/>
            <a:ext cx="1732225" cy="1227550"/>
          </a:xfrm>
          <a:prstGeom prst="rect">
            <a:avLst/>
          </a:prstGeom>
          <a:noFill/>
          <a:ln>
            <a:noFill/>
          </a:ln>
        </p:spPr>
      </p:pic>
      <p:pic>
        <p:nvPicPr>
          <p:cNvPr id="472" name="Google Shape;472;p46"/>
          <p:cNvPicPr preferRelativeResize="0"/>
          <p:nvPr/>
        </p:nvPicPr>
        <p:blipFill>
          <a:blip r:embed="rId4">
            <a:alphaModFix/>
          </a:blip>
          <a:stretch>
            <a:fillRect/>
          </a:stretch>
        </p:blipFill>
        <p:spPr>
          <a:xfrm>
            <a:off x="1725050" y="1031175"/>
            <a:ext cx="1595551" cy="1391775"/>
          </a:xfrm>
          <a:prstGeom prst="rect">
            <a:avLst/>
          </a:prstGeom>
          <a:noFill/>
          <a:ln>
            <a:noFill/>
          </a:ln>
        </p:spPr>
      </p:pic>
      <p:pic>
        <p:nvPicPr>
          <p:cNvPr id="473" name="Google Shape;473;p46"/>
          <p:cNvPicPr preferRelativeResize="0"/>
          <p:nvPr/>
        </p:nvPicPr>
        <p:blipFill>
          <a:blip r:embed="rId5">
            <a:alphaModFix/>
          </a:blip>
          <a:stretch>
            <a:fillRect/>
          </a:stretch>
        </p:blipFill>
        <p:spPr>
          <a:xfrm>
            <a:off x="4189299" y="2967977"/>
            <a:ext cx="1653100" cy="1653100"/>
          </a:xfrm>
          <a:prstGeom prst="rect">
            <a:avLst/>
          </a:prstGeom>
          <a:noFill/>
          <a:ln>
            <a:noFill/>
          </a:ln>
        </p:spPr>
      </p:pic>
      <p:pic>
        <p:nvPicPr>
          <p:cNvPr id="474" name="Google Shape;474;p46"/>
          <p:cNvPicPr preferRelativeResize="0"/>
          <p:nvPr/>
        </p:nvPicPr>
        <p:blipFill>
          <a:blip r:embed="rId6">
            <a:alphaModFix/>
          </a:blip>
          <a:stretch>
            <a:fillRect/>
          </a:stretch>
        </p:blipFill>
        <p:spPr>
          <a:xfrm>
            <a:off x="1732576" y="2897450"/>
            <a:ext cx="1945657" cy="1298024"/>
          </a:xfrm>
          <a:prstGeom prst="rect">
            <a:avLst/>
          </a:prstGeom>
          <a:noFill/>
          <a:ln>
            <a:noFill/>
          </a:ln>
        </p:spPr>
      </p:pic>
      <p:pic>
        <p:nvPicPr>
          <p:cNvPr id="475" name="Google Shape;475;p46"/>
          <p:cNvPicPr preferRelativeResize="0"/>
          <p:nvPr/>
        </p:nvPicPr>
        <p:blipFill>
          <a:blip r:embed="rId7">
            <a:alphaModFix/>
          </a:blip>
          <a:stretch>
            <a:fillRect/>
          </a:stretch>
        </p:blipFill>
        <p:spPr>
          <a:xfrm>
            <a:off x="3954390" y="1017727"/>
            <a:ext cx="2122912" cy="1856323"/>
          </a:xfrm>
          <a:prstGeom prst="rect">
            <a:avLst/>
          </a:prstGeom>
          <a:noFill/>
          <a:ln>
            <a:noFill/>
          </a:ln>
        </p:spPr>
      </p:pic>
      <p:pic>
        <p:nvPicPr>
          <p:cNvPr id="476" name="Google Shape;476;p46"/>
          <p:cNvPicPr preferRelativeResize="0"/>
          <p:nvPr/>
        </p:nvPicPr>
        <p:blipFill>
          <a:blip r:embed="rId8">
            <a:alphaModFix/>
          </a:blip>
          <a:stretch>
            <a:fillRect/>
          </a:stretch>
        </p:blipFill>
        <p:spPr>
          <a:xfrm>
            <a:off x="6271175" y="2946950"/>
            <a:ext cx="2531674" cy="1172725"/>
          </a:xfrm>
          <a:prstGeom prst="rect">
            <a:avLst/>
          </a:prstGeom>
          <a:noFill/>
          <a:ln>
            <a:noFill/>
          </a:ln>
        </p:spPr>
      </p:pic>
      <p:pic>
        <p:nvPicPr>
          <p:cNvPr id="477" name="Google Shape;477;p46" title="Subassemblies.mp4">
            <a:hlinkClick r:id="rId9"/>
          </p:cNvPr>
          <p:cNvPicPr preferRelativeResize="0"/>
          <p:nvPr/>
        </p:nvPicPr>
        <p:blipFill>
          <a:blip r:embed="rId10">
            <a:alphaModFix/>
          </a:blip>
          <a:stretch>
            <a:fillRect/>
          </a:stretch>
        </p:blipFill>
        <p:spPr>
          <a:xfrm>
            <a:off x="0" y="4195475"/>
            <a:ext cx="1685376" cy="9480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9"/>
          <p:cNvSpPr txBox="1"/>
          <p:nvPr>
            <p:ph type="title"/>
          </p:nvPr>
        </p:nvSpPr>
        <p:spPr>
          <a:xfrm>
            <a:off x="2673921" y="1328475"/>
            <a:ext cx="8445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66" name="Google Shape;266;p29"/>
          <p:cNvSpPr txBox="1"/>
          <p:nvPr>
            <p:ph idx="2" type="title"/>
          </p:nvPr>
        </p:nvSpPr>
        <p:spPr>
          <a:xfrm>
            <a:off x="2673921" y="3581349"/>
            <a:ext cx="8445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67" name="Google Shape;267;p29"/>
          <p:cNvSpPr txBox="1"/>
          <p:nvPr>
            <p:ph idx="3" type="title"/>
          </p:nvPr>
        </p:nvSpPr>
        <p:spPr>
          <a:xfrm>
            <a:off x="2673921" y="2454908"/>
            <a:ext cx="8445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68" name="Google Shape;268;p29"/>
          <p:cNvSpPr txBox="1"/>
          <p:nvPr>
            <p:ph idx="4" type="title"/>
          </p:nvPr>
        </p:nvSpPr>
        <p:spPr>
          <a:xfrm>
            <a:off x="5625733" y="2460704"/>
            <a:ext cx="8445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269" name="Google Shape;269;p29"/>
          <p:cNvSpPr txBox="1"/>
          <p:nvPr>
            <p:ph idx="5" type="title"/>
          </p:nvPr>
        </p:nvSpPr>
        <p:spPr>
          <a:xfrm>
            <a:off x="5625733" y="1328475"/>
            <a:ext cx="8445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270" name="Google Shape;270;p29"/>
          <p:cNvSpPr txBox="1"/>
          <p:nvPr>
            <p:ph idx="6" type="title"/>
          </p:nvPr>
        </p:nvSpPr>
        <p:spPr>
          <a:xfrm>
            <a:off x="5625733" y="3581349"/>
            <a:ext cx="8445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271" name="Google Shape;271;p29"/>
          <p:cNvSpPr txBox="1"/>
          <p:nvPr>
            <p:ph idx="1" type="subTitle"/>
          </p:nvPr>
        </p:nvSpPr>
        <p:spPr>
          <a:xfrm>
            <a:off x="1801894" y="1827973"/>
            <a:ext cx="25884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Mission Overview</a:t>
            </a:r>
            <a:endParaRPr/>
          </a:p>
        </p:txBody>
      </p:sp>
      <p:sp>
        <p:nvSpPr>
          <p:cNvPr id="272" name="Google Shape;272;p29"/>
          <p:cNvSpPr txBox="1"/>
          <p:nvPr>
            <p:ph idx="7" type="subTitle"/>
          </p:nvPr>
        </p:nvSpPr>
        <p:spPr>
          <a:xfrm>
            <a:off x="1801894" y="2954437"/>
            <a:ext cx="25884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Programmatics</a:t>
            </a:r>
            <a:endParaRPr/>
          </a:p>
        </p:txBody>
      </p:sp>
      <p:sp>
        <p:nvSpPr>
          <p:cNvPr id="273" name="Google Shape;273;p29"/>
          <p:cNvSpPr txBox="1"/>
          <p:nvPr>
            <p:ph idx="8" type="subTitle"/>
          </p:nvPr>
        </p:nvSpPr>
        <p:spPr>
          <a:xfrm>
            <a:off x="1801894" y="4080902"/>
            <a:ext cx="25884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Engineering</a:t>
            </a:r>
            <a:endParaRPr/>
          </a:p>
        </p:txBody>
      </p:sp>
      <p:sp>
        <p:nvSpPr>
          <p:cNvPr id="274" name="Google Shape;274;p29"/>
          <p:cNvSpPr txBox="1"/>
          <p:nvPr>
            <p:ph idx="9" type="subTitle"/>
          </p:nvPr>
        </p:nvSpPr>
        <p:spPr>
          <a:xfrm>
            <a:off x="4753706" y="2960256"/>
            <a:ext cx="25884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Science</a:t>
            </a:r>
            <a:endParaRPr/>
          </a:p>
        </p:txBody>
      </p:sp>
      <p:sp>
        <p:nvSpPr>
          <p:cNvPr id="275" name="Google Shape;275;p29"/>
          <p:cNvSpPr txBox="1"/>
          <p:nvPr>
            <p:ph idx="13" type="subTitle"/>
          </p:nvPr>
        </p:nvSpPr>
        <p:spPr>
          <a:xfrm>
            <a:off x="4753706" y="4080902"/>
            <a:ext cx="25884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276" name="Google Shape;276;p29"/>
          <p:cNvSpPr txBox="1"/>
          <p:nvPr>
            <p:ph idx="14" type="subTitle"/>
          </p:nvPr>
        </p:nvSpPr>
        <p:spPr>
          <a:xfrm>
            <a:off x="4753781" y="1765186"/>
            <a:ext cx="25884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Engineering Subsystems</a:t>
            </a:r>
            <a:endParaRPr/>
          </a:p>
        </p:txBody>
      </p:sp>
      <p:sp>
        <p:nvSpPr>
          <p:cNvPr id="277" name="Google Shape;277;p29"/>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Agenda</a:t>
            </a:r>
            <a:endParaRPr/>
          </a:p>
        </p:txBody>
      </p:sp>
      <p:sp>
        <p:nvSpPr>
          <p:cNvPr id="278" name="Google Shape;278;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7"/>
          <p:cNvSpPr txBox="1"/>
          <p:nvPr>
            <p:ph type="title"/>
          </p:nvPr>
        </p:nvSpPr>
        <p:spPr>
          <a:xfrm>
            <a:off x="720000" y="445025"/>
            <a:ext cx="730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Mechanical Risks &amp; Mitigations</a:t>
            </a:r>
            <a:endParaRPr/>
          </a:p>
        </p:txBody>
      </p:sp>
      <p:sp>
        <p:nvSpPr>
          <p:cNvPr id="483" name="Google Shape;483;p47"/>
          <p:cNvSpPr txBox="1"/>
          <p:nvPr>
            <p:ph idx="12" type="sldNum"/>
          </p:nvPr>
        </p:nvSpPr>
        <p:spPr>
          <a:xfrm>
            <a:off x="8595309"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graphicFrame>
        <p:nvGraphicFramePr>
          <p:cNvPr id="484" name="Google Shape;484;p47"/>
          <p:cNvGraphicFramePr/>
          <p:nvPr/>
        </p:nvGraphicFramePr>
        <p:xfrm>
          <a:off x="1541500" y="1146350"/>
          <a:ext cx="3000000" cy="3000000"/>
        </p:xfrm>
        <a:graphic>
          <a:graphicData uri="http://schemas.openxmlformats.org/drawingml/2006/table">
            <a:tbl>
              <a:tblPr>
                <a:noFill/>
                <a:tableStyleId>{B662B34E-3499-4951-B110-324628C0C37C}</a:tableStyleId>
              </a:tblPr>
              <a:tblGrid>
                <a:gridCol w="2622225"/>
                <a:gridCol w="2622225"/>
              </a:tblGrid>
              <a:tr h="286350">
                <a:tc>
                  <a:txBody>
                    <a:bodyPr/>
                    <a:lstStyle/>
                    <a:p>
                      <a:pPr indent="0" lvl="0" marL="0" rtl="0" algn="ctr">
                        <a:spcBef>
                          <a:spcPts val="0"/>
                        </a:spcBef>
                        <a:spcAft>
                          <a:spcPts val="0"/>
                        </a:spcAft>
                        <a:buNone/>
                      </a:pPr>
                      <a:r>
                        <a:rPr b="1" lang="en" sz="1200">
                          <a:latin typeface="Open Sans"/>
                          <a:ea typeface="Open Sans"/>
                          <a:cs typeface="Open Sans"/>
                          <a:sym typeface="Open Sans"/>
                        </a:rPr>
                        <a:t>Risk</a:t>
                      </a:r>
                      <a:endParaRPr b="1" sz="1200">
                        <a:latin typeface="Open Sans"/>
                        <a:ea typeface="Open Sans"/>
                        <a:cs typeface="Open Sans"/>
                        <a:sym typeface="Open Sans"/>
                      </a:endParaRPr>
                    </a:p>
                  </a:txBody>
                  <a:tcPr marT="91425" marB="91425" marR="91425" marL="91425"/>
                </a:tc>
                <a:tc>
                  <a:txBody>
                    <a:bodyPr/>
                    <a:lstStyle/>
                    <a:p>
                      <a:pPr indent="0" lvl="0" marL="0" rtl="0" algn="ctr">
                        <a:spcBef>
                          <a:spcPts val="0"/>
                        </a:spcBef>
                        <a:spcAft>
                          <a:spcPts val="0"/>
                        </a:spcAft>
                        <a:buNone/>
                      </a:pPr>
                      <a:r>
                        <a:rPr b="1" lang="en" sz="1200">
                          <a:latin typeface="Open Sans"/>
                          <a:ea typeface="Open Sans"/>
                          <a:cs typeface="Open Sans"/>
                          <a:sym typeface="Open Sans"/>
                        </a:rPr>
                        <a:t>Mitigation Strategy</a:t>
                      </a:r>
                      <a:endParaRPr b="1" sz="1200">
                        <a:latin typeface="Open Sans"/>
                        <a:ea typeface="Open Sans"/>
                        <a:cs typeface="Open Sans"/>
                        <a:sym typeface="Open Sans"/>
                      </a:endParaRPr>
                    </a:p>
                  </a:txBody>
                  <a:tcPr marT="91425" marB="91425" marR="91425" marL="91425"/>
                </a:tc>
              </a:tr>
              <a:tr h="286350">
                <a:tc>
                  <a:txBody>
                    <a:bodyPr/>
                    <a:lstStyle/>
                    <a:p>
                      <a:pPr indent="0" lvl="0" marL="0" rtl="0" algn="l">
                        <a:spcBef>
                          <a:spcPts val="0"/>
                        </a:spcBef>
                        <a:spcAft>
                          <a:spcPts val="0"/>
                        </a:spcAft>
                        <a:buNone/>
                      </a:pPr>
                      <a:r>
                        <a:rPr lang="en" sz="1200">
                          <a:latin typeface="Open Sans"/>
                          <a:ea typeface="Open Sans"/>
                          <a:cs typeface="Open Sans"/>
                          <a:sym typeface="Open Sans"/>
                        </a:rPr>
                        <a:t>Lunar Dust &amp; Regolith Damage</a:t>
                      </a:r>
                      <a:endParaRPr sz="1200">
                        <a:latin typeface="Open Sans"/>
                        <a:ea typeface="Open Sans"/>
                        <a:cs typeface="Open Sans"/>
                        <a:sym typeface="Open Sans"/>
                      </a:endParaRPr>
                    </a:p>
                  </a:txBody>
                  <a:tcPr marT="91425" marB="91425" marR="91425" marL="91425"/>
                </a:tc>
                <a:tc>
                  <a:txBody>
                    <a:bodyPr/>
                    <a:lstStyle/>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Body to secure the internal components</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Frame and chassis hybrid design</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Deformable wheels</a:t>
                      </a:r>
                      <a:endParaRPr sz="1200">
                        <a:latin typeface="Open Sans"/>
                        <a:ea typeface="Open Sans"/>
                        <a:cs typeface="Open Sans"/>
                        <a:sym typeface="Open Sans"/>
                      </a:endParaRPr>
                    </a:p>
                  </a:txBody>
                  <a:tcPr marT="91425" marB="91425" marR="91425" marL="91425"/>
                </a:tc>
              </a:tr>
              <a:tr h="286350">
                <a:tc>
                  <a:txBody>
                    <a:bodyPr/>
                    <a:lstStyle/>
                    <a:p>
                      <a:pPr indent="0" lvl="0" marL="0" rtl="0" algn="l">
                        <a:spcBef>
                          <a:spcPts val="0"/>
                        </a:spcBef>
                        <a:spcAft>
                          <a:spcPts val="0"/>
                        </a:spcAft>
                        <a:buNone/>
                      </a:pPr>
                      <a:r>
                        <a:rPr lang="en" sz="1200">
                          <a:latin typeface="Open Sans"/>
                          <a:ea typeface="Open Sans"/>
                          <a:cs typeface="Open Sans"/>
                          <a:sym typeface="Open Sans"/>
                        </a:rPr>
                        <a:t>Vibrational Shocks</a:t>
                      </a:r>
                      <a:endParaRPr sz="1200">
                        <a:latin typeface="Open Sans"/>
                        <a:ea typeface="Open Sans"/>
                        <a:cs typeface="Open Sans"/>
                        <a:sym typeface="Open Sans"/>
                      </a:endParaRPr>
                    </a:p>
                  </a:txBody>
                  <a:tcPr marT="91425" marB="91425" marR="91425" marL="91425"/>
                </a:tc>
                <a:tc>
                  <a:txBody>
                    <a:bodyPr/>
                    <a:lstStyle/>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Expanded state of rover</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Springs &amp; dampers</a:t>
                      </a:r>
                      <a:endParaRPr sz="1200">
                        <a:latin typeface="Open Sans"/>
                        <a:ea typeface="Open Sans"/>
                        <a:cs typeface="Open Sans"/>
                        <a:sym typeface="Open Sans"/>
                      </a:endParaRPr>
                    </a:p>
                  </a:txBody>
                  <a:tcPr marT="91425" marB="91425" marR="91425" marL="91425"/>
                </a:tc>
              </a:tr>
              <a:tr h="286350">
                <a:tc>
                  <a:txBody>
                    <a:bodyPr/>
                    <a:lstStyle/>
                    <a:p>
                      <a:pPr indent="0" lvl="0" marL="0" rtl="0" algn="l">
                        <a:spcBef>
                          <a:spcPts val="0"/>
                        </a:spcBef>
                        <a:spcAft>
                          <a:spcPts val="0"/>
                        </a:spcAft>
                        <a:buNone/>
                      </a:pPr>
                      <a:r>
                        <a:rPr lang="en" sz="1200">
                          <a:latin typeface="Open Sans"/>
                          <a:ea typeface="Open Sans"/>
                          <a:cs typeface="Open Sans"/>
                          <a:sym typeface="Open Sans"/>
                        </a:rPr>
                        <a:t>Unexpected Stand Still</a:t>
                      </a:r>
                      <a:endParaRPr sz="1200">
                        <a:latin typeface="Open Sans"/>
                        <a:ea typeface="Open Sans"/>
                        <a:cs typeface="Open Sans"/>
                        <a:sym typeface="Open Sans"/>
                      </a:endParaRPr>
                    </a:p>
                  </a:txBody>
                  <a:tcPr marT="91425" marB="91425" marR="91425" marL="91425"/>
                </a:tc>
                <a:tc>
                  <a:txBody>
                    <a:bodyPr/>
                    <a:lstStyle/>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In-wheel motors</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Expansion state</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Cameras &amp; hazard lights</a:t>
                      </a:r>
                      <a:endParaRPr sz="1200">
                        <a:latin typeface="Open Sans"/>
                        <a:ea typeface="Open Sans"/>
                        <a:cs typeface="Open Sans"/>
                        <a:sym typeface="Open Sans"/>
                      </a:endParaRPr>
                    </a:p>
                  </a:txBody>
                  <a:tcPr marT="91425" marB="91425" marR="91425" marL="91425"/>
                </a:tc>
              </a:tr>
              <a:tr h="286350">
                <a:tc>
                  <a:txBody>
                    <a:bodyPr/>
                    <a:lstStyle/>
                    <a:p>
                      <a:pPr indent="0" lvl="0" marL="0" rtl="0" algn="l">
                        <a:spcBef>
                          <a:spcPts val="0"/>
                        </a:spcBef>
                        <a:spcAft>
                          <a:spcPts val="0"/>
                        </a:spcAft>
                        <a:buNone/>
                      </a:pPr>
                      <a:r>
                        <a:rPr lang="en" sz="1200">
                          <a:latin typeface="Open Sans"/>
                          <a:ea typeface="Open Sans"/>
                          <a:cs typeface="Open Sans"/>
                          <a:sym typeface="Open Sans"/>
                        </a:rPr>
                        <a:t>Extreme Temperature Range Damage</a:t>
                      </a:r>
                      <a:endParaRPr sz="1200">
                        <a:latin typeface="Open Sans"/>
                        <a:ea typeface="Open Sans"/>
                        <a:cs typeface="Open Sans"/>
                        <a:sym typeface="Open Sans"/>
                      </a:endParaRPr>
                    </a:p>
                  </a:txBody>
                  <a:tcPr marT="91425" marB="91425" marR="91425" marL="91425"/>
                </a:tc>
                <a:tc>
                  <a:txBody>
                    <a:bodyPr/>
                    <a:lstStyle/>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NASA tested gearbox</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All components are surveyed and tested for moon’s surface conditions</a:t>
                      </a:r>
                      <a:endParaRPr sz="1200">
                        <a:latin typeface="Open Sans"/>
                        <a:ea typeface="Open Sans"/>
                        <a:cs typeface="Open Sans"/>
                        <a:sym typeface="Open Sans"/>
                      </a:endParaRPr>
                    </a:p>
                  </a:txBody>
                  <a:tcPr marT="91425" marB="91425" marR="91425" marL="91425"/>
                </a:tc>
              </a:tr>
            </a:tbl>
          </a:graphicData>
        </a:graphic>
      </p:graphicFrame>
      <p:pic>
        <p:nvPicPr>
          <p:cNvPr id="485" name="Google Shape;485;p47" title="Risks.mp4">
            <a:hlinkClick r:id="rId3"/>
          </p:cNvPr>
          <p:cNvPicPr preferRelativeResize="0"/>
          <p:nvPr/>
        </p:nvPicPr>
        <p:blipFill>
          <a:blip r:embed="rId4">
            <a:alphaModFix/>
          </a:blip>
          <a:stretch>
            <a:fillRect/>
          </a:stretch>
        </p:blipFill>
        <p:spPr>
          <a:xfrm>
            <a:off x="0" y="4295350"/>
            <a:ext cx="1507723" cy="848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8"/>
          <p:cNvSpPr txBox="1"/>
          <p:nvPr>
            <p:ph type="title"/>
          </p:nvPr>
        </p:nvSpPr>
        <p:spPr>
          <a:xfrm>
            <a:off x="720000" y="445025"/>
            <a:ext cx="576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491" name="Google Shape;491;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graphicFrame>
        <p:nvGraphicFramePr>
          <p:cNvPr id="492" name="Google Shape;492;p48"/>
          <p:cNvGraphicFramePr/>
          <p:nvPr/>
        </p:nvGraphicFramePr>
        <p:xfrm>
          <a:off x="1055450" y="1550200"/>
          <a:ext cx="3000000" cy="3000000"/>
        </p:xfrm>
        <a:graphic>
          <a:graphicData uri="http://schemas.openxmlformats.org/drawingml/2006/table">
            <a:tbl>
              <a:tblPr>
                <a:noFill/>
                <a:tableStyleId>{9D1CB01F-F30B-4B7C-A1D1-A7395CCF2A40}</a:tableStyleId>
              </a:tblPr>
              <a:tblGrid>
                <a:gridCol w="1485900"/>
                <a:gridCol w="1485900"/>
                <a:gridCol w="1485900"/>
                <a:gridCol w="1485900"/>
              </a:tblGrid>
              <a:tr h="12700">
                <a:tc>
                  <a:txBody>
                    <a:bodyPr/>
                    <a:lstStyle/>
                    <a:p>
                      <a:pPr indent="0" lvl="0" marL="0" rtl="0" algn="ctr">
                        <a:spcBef>
                          <a:spcPts val="0"/>
                        </a:spcBef>
                        <a:spcAft>
                          <a:spcPts val="0"/>
                        </a:spcAft>
                        <a:buNone/>
                      </a:pPr>
                      <a:r>
                        <a:rPr b="1" lang="en" sz="1200"/>
                        <a:t>Subassembly</a:t>
                      </a:r>
                      <a:endParaRPr b="1" sz="1200"/>
                    </a:p>
                  </a:txBody>
                  <a:tcPr marT="63500" marB="63500" marR="63500" marL="63500"/>
                </a:tc>
                <a:tc>
                  <a:txBody>
                    <a:bodyPr/>
                    <a:lstStyle/>
                    <a:p>
                      <a:pPr indent="0" lvl="0" marL="0" rtl="0" algn="ctr">
                        <a:spcBef>
                          <a:spcPts val="0"/>
                        </a:spcBef>
                        <a:spcAft>
                          <a:spcPts val="0"/>
                        </a:spcAft>
                        <a:buNone/>
                      </a:pPr>
                      <a:r>
                        <a:rPr b="1" lang="en" sz="1200"/>
                        <a:t>Mass</a:t>
                      </a:r>
                      <a:endParaRPr b="1" sz="1200"/>
                    </a:p>
                  </a:txBody>
                  <a:tcPr marT="63500" marB="63500" marR="63500" marL="63500"/>
                </a:tc>
                <a:tc>
                  <a:txBody>
                    <a:bodyPr/>
                    <a:lstStyle/>
                    <a:p>
                      <a:pPr indent="0" lvl="0" marL="0" rtl="0" algn="ctr">
                        <a:spcBef>
                          <a:spcPts val="0"/>
                        </a:spcBef>
                        <a:spcAft>
                          <a:spcPts val="0"/>
                        </a:spcAft>
                        <a:buNone/>
                      </a:pPr>
                      <a:r>
                        <a:rPr b="1" lang="en" sz="1200"/>
                        <a:t>Volume</a:t>
                      </a:r>
                      <a:endParaRPr b="1" sz="1200"/>
                    </a:p>
                  </a:txBody>
                  <a:tcPr marT="63500" marB="63500" marR="63500" marL="63500"/>
                </a:tc>
                <a:tc>
                  <a:txBody>
                    <a:bodyPr/>
                    <a:lstStyle/>
                    <a:p>
                      <a:pPr indent="0" lvl="0" marL="0" rtl="0" algn="ctr">
                        <a:spcBef>
                          <a:spcPts val="0"/>
                        </a:spcBef>
                        <a:spcAft>
                          <a:spcPts val="0"/>
                        </a:spcAft>
                        <a:buNone/>
                      </a:pPr>
                      <a:r>
                        <a:rPr b="1" lang="en" sz="1200"/>
                        <a:t>Max Power Draw</a:t>
                      </a:r>
                      <a:endParaRPr b="1" sz="1200"/>
                    </a:p>
                  </a:txBody>
                  <a:tcPr marT="63500" marB="63500" marR="63500" marL="63500"/>
                </a:tc>
              </a:tr>
              <a:tr h="12700">
                <a:tc>
                  <a:txBody>
                    <a:bodyPr/>
                    <a:lstStyle/>
                    <a:p>
                      <a:pPr indent="0" lvl="0" marL="0" rtl="0" algn="ctr">
                        <a:spcBef>
                          <a:spcPts val="0"/>
                        </a:spcBef>
                        <a:spcAft>
                          <a:spcPts val="0"/>
                        </a:spcAft>
                        <a:buNone/>
                      </a:pPr>
                      <a:r>
                        <a:rPr lang="en" sz="1200"/>
                        <a:t>Structures</a:t>
                      </a:r>
                      <a:endParaRPr sz="1200"/>
                    </a:p>
                  </a:txBody>
                  <a:tcPr marT="63500" marB="63500" marR="63500" marL="63500"/>
                </a:tc>
                <a:tc>
                  <a:txBody>
                    <a:bodyPr/>
                    <a:lstStyle/>
                    <a:p>
                      <a:pPr indent="0" lvl="0" marL="0" rtl="0" algn="ctr">
                        <a:spcBef>
                          <a:spcPts val="0"/>
                        </a:spcBef>
                        <a:spcAft>
                          <a:spcPts val="0"/>
                        </a:spcAft>
                        <a:buNone/>
                      </a:pPr>
                      <a:r>
                        <a:rPr lang="en" sz="1200"/>
                        <a:t>15 kg</a:t>
                      </a:r>
                      <a:endParaRPr sz="1200"/>
                    </a:p>
                  </a:txBody>
                  <a:tcPr marT="63500" marB="63500" marR="63500" marL="63500"/>
                </a:tc>
                <a:tc>
                  <a:txBody>
                    <a:bodyPr/>
                    <a:lstStyle/>
                    <a:p>
                      <a:pPr indent="0" lvl="0" marL="0" rtl="0" algn="ctr">
                        <a:spcBef>
                          <a:spcPts val="0"/>
                        </a:spcBef>
                        <a:spcAft>
                          <a:spcPts val="0"/>
                        </a:spcAft>
                        <a:buNone/>
                      </a:pPr>
                      <a:r>
                        <a:rPr lang="en" sz="1200"/>
                        <a:t>2.9 x 10</a:t>
                      </a:r>
                      <a:r>
                        <a:rPr baseline="30000" lang="en" sz="1200"/>
                        <a:t>-3</a:t>
                      </a:r>
                      <a:r>
                        <a:rPr lang="en" sz="1200"/>
                        <a:t> m</a:t>
                      </a:r>
                      <a:r>
                        <a:rPr baseline="30000" lang="en" sz="1200"/>
                        <a:t>3</a:t>
                      </a:r>
                      <a:endParaRPr sz="1200"/>
                    </a:p>
                  </a:txBody>
                  <a:tcPr marT="63500" marB="63500" marR="63500" marL="63500"/>
                </a:tc>
                <a:tc>
                  <a:txBody>
                    <a:bodyPr/>
                    <a:lstStyle/>
                    <a:p>
                      <a:pPr indent="0" lvl="0" marL="0" rtl="0" algn="ctr">
                        <a:spcBef>
                          <a:spcPts val="0"/>
                        </a:spcBef>
                        <a:spcAft>
                          <a:spcPts val="0"/>
                        </a:spcAft>
                        <a:buNone/>
                      </a:pPr>
                      <a:r>
                        <a:rPr lang="en" sz="1200"/>
                        <a:t>0 W</a:t>
                      </a:r>
                      <a:endParaRPr sz="1200"/>
                    </a:p>
                  </a:txBody>
                  <a:tcPr marT="63500" marB="63500" marR="63500" marL="63500"/>
                </a:tc>
              </a:tr>
              <a:tr h="12700">
                <a:tc>
                  <a:txBody>
                    <a:bodyPr/>
                    <a:lstStyle/>
                    <a:p>
                      <a:pPr indent="0" lvl="0" marL="0" rtl="0" algn="ctr">
                        <a:spcBef>
                          <a:spcPts val="0"/>
                        </a:spcBef>
                        <a:spcAft>
                          <a:spcPts val="0"/>
                        </a:spcAft>
                        <a:buNone/>
                      </a:pPr>
                      <a:r>
                        <a:rPr lang="en" sz="1200"/>
                        <a:t>Suspension</a:t>
                      </a:r>
                      <a:endParaRPr sz="1200"/>
                    </a:p>
                  </a:txBody>
                  <a:tcPr marT="63500" marB="63500" marR="63500" marL="63500"/>
                </a:tc>
                <a:tc>
                  <a:txBody>
                    <a:bodyPr/>
                    <a:lstStyle/>
                    <a:p>
                      <a:pPr indent="0" lvl="0" marL="0" rtl="0" algn="ctr">
                        <a:spcBef>
                          <a:spcPts val="0"/>
                        </a:spcBef>
                        <a:spcAft>
                          <a:spcPts val="0"/>
                        </a:spcAft>
                        <a:buNone/>
                      </a:pPr>
                      <a:r>
                        <a:rPr lang="en" sz="1200"/>
                        <a:t> 7 kg</a:t>
                      </a:r>
                      <a:endParaRPr sz="1200"/>
                    </a:p>
                  </a:txBody>
                  <a:tcPr marT="63500" marB="63500" marR="63500" marL="63500"/>
                </a:tc>
                <a:tc>
                  <a:txBody>
                    <a:bodyPr/>
                    <a:lstStyle/>
                    <a:p>
                      <a:pPr indent="0" lvl="0" marL="0" rtl="0" algn="ctr">
                        <a:spcBef>
                          <a:spcPts val="0"/>
                        </a:spcBef>
                        <a:spcAft>
                          <a:spcPts val="0"/>
                        </a:spcAft>
                        <a:buNone/>
                      </a:pPr>
                      <a:r>
                        <a:rPr lang="en" sz="1200"/>
                        <a:t>8.4 × 10</a:t>
                      </a:r>
                      <a:r>
                        <a:rPr baseline="30000" lang="en" sz="1200"/>
                        <a:t>-3</a:t>
                      </a:r>
                      <a:r>
                        <a:rPr lang="en" sz="1200"/>
                        <a:t> m³</a:t>
                      </a:r>
                      <a:endParaRPr sz="1200"/>
                    </a:p>
                  </a:txBody>
                  <a:tcPr marT="63500" marB="63500" marR="63500" marL="63500"/>
                </a:tc>
                <a:tc>
                  <a:txBody>
                    <a:bodyPr/>
                    <a:lstStyle/>
                    <a:p>
                      <a:pPr indent="0" lvl="0" marL="0" rtl="0" algn="ctr">
                        <a:spcBef>
                          <a:spcPts val="0"/>
                        </a:spcBef>
                        <a:spcAft>
                          <a:spcPts val="0"/>
                        </a:spcAft>
                        <a:buNone/>
                      </a:pPr>
                      <a:r>
                        <a:rPr lang="en" sz="1200"/>
                        <a:t>0 W</a:t>
                      </a:r>
                      <a:endParaRPr sz="1200"/>
                    </a:p>
                  </a:txBody>
                  <a:tcPr marT="63500" marB="63500" marR="63500" marL="63500"/>
                </a:tc>
              </a:tr>
              <a:tr h="12700">
                <a:tc>
                  <a:txBody>
                    <a:bodyPr/>
                    <a:lstStyle/>
                    <a:p>
                      <a:pPr indent="0" lvl="0" marL="0" rtl="0" algn="ctr">
                        <a:spcBef>
                          <a:spcPts val="0"/>
                        </a:spcBef>
                        <a:spcAft>
                          <a:spcPts val="0"/>
                        </a:spcAft>
                        <a:buNone/>
                      </a:pPr>
                      <a:r>
                        <a:rPr lang="en" sz="1200"/>
                        <a:t>Locomotion</a:t>
                      </a:r>
                      <a:endParaRPr sz="1200"/>
                    </a:p>
                  </a:txBody>
                  <a:tcPr marT="63500" marB="63500" marR="63500" marL="63500"/>
                </a:tc>
                <a:tc>
                  <a:txBody>
                    <a:bodyPr/>
                    <a:lstStyle/>
                    <a:p>
                      <a:pPr indent="0" lvl="0" marL="0" rtl="0" algn="ctr">
                        <a:spcBef>
                          <a:spcPts val="0"/>
                        </a:spcBef>
                        <a:spcAft>
                          <a:spcPts val="0"/>
                        </a:spcAft>
                        <a:buNone/>
                      </a:pPr>
                      <a:r>
                        <a:rPr lang="en" sz="1200"/>
                        <a:t>5.772 kg</a:t>
                      </a:r>
                      <a:endParaRPr sz="1200"/>
                    </a:p>
                  </a:txBody>
                  <a:tcPr marT="63500" marB="63500" marR="63500" marL="63500"/>
                </a:tc>
                <a:tc>
                  <a:txBody>
                    <a:bodyPr/>
                    <a:lstStyle/>
                    <a:p>
                      <a:pPr indent="0" lvl="0" marL="0" rtl="0" algn="ctr">
                        <a:spcBef>
                          <a:spcPts val="0"/>
                        </a:spcBef>
                        <a:spcAft>
                          <a:spcPts val="0"/>
                        </a:spcAft>
                        <a:buNone/>
                      </a:pPr>
                      <a:r>
                        <a:rPr lang="en" sz="1200"/>
                        <a:t>2.03376 × 10⁻² m³</a:t>
                      </a:r>
                      <a:endParaRPr sz="1200"/>
                    </a:p>
                  </a:txBody>
                  <a:tcPr marT="63500" marB="63500" marR="63500" marL="63500"/>
                </a:tc>
                <a:tc>
                  <a:txBody>
                    <a:bodyPr/>
                    <a:lstStyle/>
                    <a:p>
                      <a:pPr indent="0" lvl="0" marL="0" rtl="0" algn="ctr">
                        <a:spcBef>
                          <a:spcPts val="0"/>
                        </a:spcBef>
                        <a:spcAft>
                          <a:spcPts val="0"/>
                        </a:spcAft>
                        <a:buNone/>
                      </a:pPr>
                      <a:r>
                        <a:rPr lang="en" sz="1200"/>
                        <a:t>600 W</a:t>
                      </a:r>
                      <a:endParaRPr sz="1200"/>
                    </a:p>
                  </a:txBody>
                  <a:tcPr marT="63500" marB="63500" marR="63500" marL="63500"/>
                </a:tc>
              </a:tr>
              <a:tr h="12700">
                <a:tc>
                  <a:txBody>
                    <a:bodyPr/>
                    <a:lstStyle/>
                    <a:p>
                      <a:pPr indent="0" lvl="0" marL="0" rtl="0" algn="ctr">
                        <a:spcBef>
                          <a:spcPts val="0"/>
                        </a:spcBef>
                        <a:spcAft>
                          <a:spcPts val="0"/>
                        </a:spcAft>
                        <a:buNone/>
                      </a:pPr>
                      <a:r>
                        <a:rPr lang="en" sz="1200"/>
                        <a:t>GNC</a:t>
                      </a:r>
                      <a:endParaRPr sz="1200"/>
                    </a:p>
                  </a:txBody>
                  <a:tcPr marT="63500" marB="63500" marR="63500" marL="63500"/>
                </a:tc>
                <a:tc>
                  <a:txBody>
                    <a:bodyPr/>
                    <a:lstStyle/>
                    <a:p>
                      <a:pPr indent="0" lvl="0" marL="0" rtl="0" algn="ctr">
                        <a:spcBef>
                          <a:spcPts val="0"/>
                        </a:spcBef>
                        <a:spcAft>
                          <a:spcPts val="0"/>
                        </a:spcAft>
                        <a:buNone/>
                      </a:pPr>
                      <a:r>
                        <a:rPr lang="en" sz="1200"/>
                        <a:t>6.7 kg</a:t>
                      </a:r>
                      <a:endParaRPr sz="1200"/>
                    </a:p>
                  </a:txBody>
                  <a:tcPr marT="63500" marB="63500" marR="63500" marL="63500"/>
                </a:tc>
                <a:tc>
                  <a:txBody>
                    <a:bodyPr/>
                    <a:lstStyle/>
                    <a:p>
                      <a:pPr indent="0" lvl="0" marL="0" rtl="0" algn="ctr">
                        <a:spcBef>
                          <a:spcPts val="0"/>
                        </a:spcBef>
                        <a:spcAft>
                          <a:spcPts val="0"/>
                        </a:spcAft>
                        <a:buNone/>
                      </a:pPr>
                      <a:r>
                        <a:rPr lang="en" sz="1200"/>
                        <a:t>5.8 × 10⁻³  m³</a:t>
                      </a:r>
                      <a:endParaRPr sz="1200"/>
                    </a:p>
                  </a:txBody>
                  <a:tcPr marT="63500" marB="63500" marR="63500" marL="63500"/>
                </a:tc>
                <a:tc>
                  <a:txBody>
                    <a:bodyPr/>
                    <a:lstStyle/>
                    <a:p>
                      <a:pPr indent="0" lvl="0" marL="0" rtl="0" algn="ctr">
                        <a:spcBef>
                          <a:spcPts val="0"/>
                        </a:spcBef>
                        <a:spcAft>
                          <a:spcPts val="0"/>
                        </a:spcAft>
                        <a:buNone/>
                      </a:pPr>
                      <a:r>
                        <a:rPr lang="en" sz="1200"/>
                        <a:t>83 W</a:t>
                      </a:r>
                      <a:endParaRPr sz="1200"/>
                    </a:p>
                  </a:txBody>
                  <a:tcPr marT="63500" marB="63500" marR="63500" marL="63500"/>
                </a:tc>
              </a:tr>
              <a:tr h="12700">
                <a:tc>
                  <a:txBody>
                    <a:bodyPr/>
                    <a:lstStyle/>
                    <a:p>
                      <a:pPr indent="0" lvl="0" marL="0" rtl="0" algn="ctr">
                        <a:spcBef>
                          <a:spcPts val="0"/>
                        </a:spcBef>
                        <a:spcAft>
                          <a:spcPts val="0"/>
                        </a:spcAft>
                        <a:buNone/>
                      </a:pPr>
                      <a:r>
                        <a:rPr lang="en" sz="1200"/>
                        <a:t>Sample Collection</a:t>
                      </a:r>
                      <a:endParaRPr sz="1200"/>
                    </a:p>
                  </a:txBody>
                  <a:tcPr marT="63500" marB="63500" marR="63500" marL="63500"/>
                </a:tc>
                <a:tc>
                  <a:txBody>
                    <a:bodyPr/>
                    <a:lstStyle/>
                    <a:p>
                      <a:pPr indent="0" lvl="0" marL="0" rtl="0" algn="ctr">
                        <a:spcBef>
                          <a:spcPts val="0"/>
                        </a:spcBef>
                        <a:spcAft>
                          <a:spcPts val="0"/>
                        </a:spcAft>
                        <a:buNone/>
                      </a:pPr>
                      <a:r>
                        <a:rPr lang="en" sz="1200"/>
                        <a:t>4.1 kg</a:t>
                      </a:r>
                      <a:endParaRPr sz="1200"/>
                    </a:p>
                  </a:txBody>
                  <a:tcPr marT="63500" marB="63500" marR="63500" marL="63500"/>
                </a:tc>
                <a:tc>
                  <a:txBody>
                    <a:bodyPr/>
                    <a:lstStyle/>
                    <a:p>
                      <a:pPr indent="0" lvl="0" marL="0" rtl="0" algn="ctr">
                        <a:spcBef>
                          <a:spcPts val="0"/>
                        </a:spcBef>
                        <a:spcAft>
                          <a:spcPts val="0"/>
                        </a:spcAft>
                        <a:buNone/>
                      </a:pPr>
                      <a:r>
                        <a:rPr lang="en" sz="1200"/>
                        <a:t>3.4 × 10⁻³ m³</a:t>
                      </a:r>
                      <a:endParaRPr sz="1200"/>
                    </a:p>
                  </a:txBody>
                  <a:tcPr marT="63500" marB="63500" marR="63500" marL="63500"/>
                </a:tc>
                <a:tc>
                  <a:txBody>
                    <a:bodyPr/>
                    <a:lstStyle/>
                    <a:p>
                      <a:pPr indent="0" lvl="0" marL="0" rtl="0" algn="ctr">
                        <a:spcBef>
                          <a:spcPts val="0"/>
                        </a:spcBef>
                        <a:spcAft>
                          <a:spcPts val="0"/>
                        </a:spcAft>
                        <a:buNone/>
                      </a:pPr>
                      <a:r>
                        <a:rPr lang="en" sz="1200"/>
                        <a:t>80 W</a:t>
                      </a:r>
                      <a:endParaRPr sz="1200"/>
                    </a:p>
                  </a:txBody>
                  <a:tcPr marT="63500" marB="63500" marR="63500" marL="63500"/>
                </a:tc>
              </a:tr>
              <a:tr h="12700">
                <a:tc>
                  <a:txBody>
                    <a:bodyPr/>
                    <a:lstStyle/>
                    <a:p>
                      <a:pPr indent="0" lvl="0" marL="0" rtl="0" algn="ctr">
                        <a:spcBef>
                          <a:spcPts val="0"/>
                        </a:spcBef>
                        <a:spcAft>
                          <a:spcPts val="0"/>
                        </a:spcAft>
                        <a:buNone/>
                      </a:pPr>
                      <a:r>
                        <a:rPr b="1" lang="en" sz="1200"/>
                        <a:t>Total</a:t>
                      </a:r>
                      <a:endParaRPr b="1" sz="1200"/>
                    </a:p>
                  </a:txBody>
                  <a:tcPr marT="63500" marB="63500" marR="63500" marL="63500"/>
                </a:tc>
                <a:tc>
                  <a:txBody>
                    <a:bodyPr/>
                    <a:lstStyle/>
                    <a:p>
                      <a:pPr indent="0" lvl="0" marL="0" rtl="0" algn="ctr">
                        <a:spcBef>
                          <a:spcPts val="0"/>
                        </a:spcBef>
                        <a:spcAft>
                          <a:spcPts val="0"/>
                        </a:spcAft>
                        <a:buNone/>
                      </a:pPr>
                      <a:r>
                        <a:rPr lang="en" sz="1200"/>
                        <a:t>38.572 kg</a:t>
                      </a:r>
                      <a:endParaRPr sz="1200"/>
                    </a:p>
                  </a:txBody>
                  <a:tcPr marT="63500" marB="63500" marR="63500" marL="63500"/>
                </a:tc>
                <a:tc>
                  <a:txBody>
                    <a:bodyPr/>
                    <a:lstStyle/>
                    <a:p>
                      <a:pPr indent="0" lvl="0" marL="0" rtl="0" algn="ctr">
                        <a:spcBef>
                          <a:spcPts val="0"/>
                        </a:spcBef>
                        <a:spcAft>
                          <a:spcPts val="0"/>
                        </a:spcAft>
                        <a:buNone/>
                      </a:pPr>
                      <a:r>
                        <a:rPr lang="en" sz="1200"/>
                        <a:t>4.0836 × 10</a:t>
                      </a:r>
                      <a:r>
                        <a:rPr baseline="30000" lang="en" sz="1200"/>
                        <a:t>-2</a:t>
                      </a:r>
                      <a:r>
                        <a:rPr lang="en" sz="1200"/>
                        <a:t> m³</a:t>
                      </a:r>
                      <a:endParaRPr sz="1200"/>
                    </a:p>
                  </a:txBody>
                  <a:tcPr marT="63500" marB="63500" marR="63500" marL="63500"/>
                </a:tc>
                <a:tc>
                  <a:txBody>
                    <a:bodyPr/>
                    <a:lstStyle/>
                    <a:p>
                      <a:pPr indent="0" lvl="0" marL="0" rtl="0" algn="ctr">
                        <a:spcBef>
                          <a:spcPts val="0"/>
                        </a:spcBef>
                        <a:spcAft>
                          <a:spcPts val="0"/>
                        </a:spcAft>
                        <a:buNone/>
                      </a:pPr>
                      <a:r>
                        <a:rPr lang="en" sz="1200"/>
                        <a:t>763 W</a:t>
                      </a:r>
                      <a:endParaRPr sz="1200"/>
                    </a:p>
                  </a:txBody>
                  <a:tcPr marT="63500" marB="63500" marR="63500" marL="63500"/>
                </a:tc>
              </a:tr>
            </a:tbl>
          </a:graphicData>
        </a:graphic>
      </p:graphicFrame>
      <p:sp>
        <p:nvSpPr>
          <p:cNvPr id="493" name="Google Shape;493;p48"/>
          <p:cNvSpPr txBox="1"/>
          <p:nvPr/>
        </p:nvSpPr>
        <p:spPr>
          <a:xfrm>
            <a:off x="1055450" y="1067950"/>
            <a:ext cx="28191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Open Sans"/>
                <a:ea typeface="Open Sans"/>
                <a:cs typeface="Open Sans"/>
                <a:sym typeface="Open Sans"/>
              </a:rPr>
              <a:t>TRL 5</a:t>
            </a:r>
            <a:endParaRPr b="1" sz="1200">
              <a:solidFill>
                <a:schemeClr val="dk1"/>
              </a:solidFill>
              <a:latin typeface="Open Sans"/>
              <a:ea typeface="Open Sans"/>
              <a:cs typeface="Open Sans"/>
              <a:sym typeface="Open Sans"/>
            </a:endParaRPr>
          </a:p>
        </p:txBody>
      </p:sp>
      <p:pic>
        <p:nvPicPr>
          <p:cNvPr id="494" name="Google Shape;494;p48" title="Summary.mp4">
            <a:hlinkClick r:id="rId3"/>
          </p:cNvPr>
          <p:cNvPicPr preferRelativeResize="0"/>
          <p:nvPr/>
        </p:nvPicPr>
        <p:blipFill>
          <a:blip r:embed="rId4">
            <a:alphaModFix/>
          </a:blip>
          <a:stretch>
            <a:fillRect/>
          </a:stretch>
        </p:blipFill>
        <p:spPr>
          <a:xfrm>
            <a:off x="0" y="4238500"/>
            <a:ext cx="1608811" cy="9049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9"/>
          <p:cNvSpPr txBox="1"/>
          <p:nvPr>
            <p:ph type="title"/>
          </p:nvPr>
        </p:nvSpPr>
        <p:spPr>
          <a:xfrm>
            <a:off x="1459950" y="1307100"/>
            <a:ext cx="62241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Power</a:t>
            </a:r>
            <a:r>
              <a:rPr lang="en"/>
              <a:t> Subsystem</a:t>
            </a:r>
            <a:endParaRPr/>
          </a:p>
        </p:txBody>
      </p:sp>
      <p:sp>
        <p:nvSpPr>
          <p:cNvPr id="500" name="Google Shape;500;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0"/>
          <p:cNvSpPr txBox="1"/>
          <p:nvPr>
            <p:ph type="title"/>
          </p:nvPr>
        </p:nvSpPr>
        <p:spPr>
          <a:xfrm>
            <a:off x="720000" y="445025"/>
            <a:ext cx="576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Requirements</a:t>
            </a:r>
            <a:endParaRPr/>
          </a:p>
        </p:txBody>
      </p:sp>
      <p:sp>
        <p:nvSpPr>
          <p:cNvPr id="506" name="Google Shape;5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sp>
        <p:nvSpPr>
          <p:cNvPr id="507" name="Google Shape;507;p50"/>
          <p:cNvSpPr txBox="1"/>
          <p:nvPr>
            <p:ph idx="1" type="body"/>
          </p:nvPr>
        </p:nvSpPr>
        <p:spPr>
          <a:xfrm>
            <a:off x="720000" y="1152475"/>
            <a:ext cx="3980700" cy="34164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AutoNum type="arabicPeriod"/>
            </a:pPr>
            <a:r>
              <a:rPr lang="en">
                <a:solidFill>
                  <a:srgbClr val="000000"/>
                </a:solidFill>
                <a:highlight>
                  <a:srgbClr val="FFFFFF"/>
                </a:highlight>
              </a:rPr>
              <a:t>The power subsystem shall provide continuous power to all rover subsystems throughout the mission.</a:t>
            </a:r>
            <a:endParaRPr>
              <a:solidFill>
                <a:srgbClr val="000000"/>
              </a:solidFill>
              <a:highlight>
                <a:srgbClr val="FFFFFF"/>
              </a:highlight>
            </a:endParaRPr>
          </a:p>
          <a:p>
            <a:pPr indent="-304800" lvl="0" marL="457200" rtl="0" algn="l">
              <a:lnSpc>
                <a:spcPct val="115000"/>
              </a:lnSpc>
              <a:spcBef>
                <a:spcPts val="0"/>
              </a:spcBef>
              <a:spcAft>
                <a:spcPts val="0"/>
              </a:spcAft>
              <a:buClr>
                <a:srgbClr val="000000"/>
              </a:buClr>
              <a:buSzPts val="1200"/>
              <a:buAutoNum type="arabicPeriod"/>
            </a:pPr>
            <a:r>
              <a:rPr lang="en">
                <a:solidFill>
                  <a:srgbClr val="000000"/>
                </a:solidFill>
                <a:highlight>
                  <a:srgbClr val="FFFFFF"/>
                </a:highlight>
              </a:rPr>
              <a:t>The power subsystem shall have a minimum power generation capacity of 200 watts.</a:t>
            </a:r>
            <a:endParaRPr>
              <a:solidFill>
                <a:srgbClr val="000000"/>
              </a:solidFill>
              <a:highlight>
                <a:srgbClr val="FFFFFF"/>
              </a:highlight>
            </a:endParaRPr>
          </a:p>
          <a:p>
            <a:pPr indent="-304800" lvl="0" marL="457200" rtl="0" algn="l">
              <a:lnSpc>
                <a:spcPct val="115000"/>
              </a:lnSpc>
              <a:spcBef>
                <a:spcPts val="0"/>
              </a:spcBef>
              <a:spcAft>
                <a:spcPts val="0"/>
              </a:spcAft>
              <a:buClr>
                <a:srgbClr val="000000"/>
              </a:buClr>
              <a:buSzPts val="1200"/>
              <a:buAutoNum type="arabicPeriod"/>
            </a:pPr>
            <a:r>
              <a:rPr lang="en">
                <a:solidFill>
                  <a:srgbClr val="000000"/>
                </a:solidFill>
                <a:highlight>
                  <a:srgbClr val="FFFFFF"/>
                </a:highlight>
              </a:rPr>
              <a:t>The batteries shall have a specific energy around 200 Wh/kg.</a:t>
            </a:r>
            <a:endParaRPr>
              <a:solidFill>
                <a:srgbClr val="000000"/>
              </a:solidFill>
              <a:highlight>
                <a:srgbClr val="FFFFFF"/>
              </a:highlight>
            </a:endParaRPr>
          </a:p>
          <a:p>
            <a:pPr indent="-304800" lvl="0" marL="457200" rtl="0" algn="l">
              <a:lnSpc>
                <a:spcPct val="115000"/>
              </a:lnSpc>
              <a:spcBef>
                <a:spcPts val="0"/>
              </a:spcBef>
              <a:spcAft>
                <a:spcPts val="0"/>
              </a:spcAft>
              <a:buClr>
                <a:srgbClr val="000000"/>
              </a:buClr>
              <a:buSzPts val="1200"/>
              <a:buAutoNum type="arabicPeriod"/>
            </a:pPr>
            <a:r>
              <a:rPr lang="en">
                <a:solidFill>
                  <a:srgbClr val="000000"/>
                </a:solidFill>
                <a:highlight>
                  <a:srgbClr val="FFFFFF"/>
                </a:highlight>
              </a:rPr>
              <a:t>The power subsystem shall have a total mass not exceeding 30 kg.</a:t>
            </a:r>
            <a:endParaRPr>
              <a:solidFill>
                <a:srgbClr val="000000"/>
              </a:solidFill>
              <a:highlight>
                <a:srgbClr val="FFFFFF"/>
              </a:highlight>
            </a:endParaRPr>
          </a:p>
          <a:p>
            <a:pPr indent="-304800" lvl="0" marL="457200" rtl="0" algn="l">
              <a:lnSpc>
                <a:spcPct val="115000"/>
              </a:lnSpc>
              <a:spcBef>
                <a:spcPts val="0"/>
              </a:spcBef>
              <a:spcAft>
                <a:spcPts val="0"/>
              </a:spcAft>
              <a:buClr>
                <a:srgbClr val="000000"/>
              </a:buClr>
              <a:buSzPts val="1200"/>
              <a:buAutoNum type="arabicPeriod"/>
            </a:pPr>
            <a:r>
              <a:rPr lang="en">
                <a:solidFill>
                  <a:srgbClr val="000000"/>
                </a:solidFill>
              </a:rPr>
              <a:t>The system shall operate in temperatures ranging from -233°C to 123°C.</a:t>
            </a:r>
            <a:endParaRPr>
              <a:solidFill>
                <a:srgbClr val="000000"/>
              </a:solidFill>
            </a:endParaRPr>
          </a:p>
          <a:p>
            <a:pPr indent="-304800" lvl="0" marL="457200" rtl="0" algn="l">
              <a:lnSpc>
                <a:spcPct val="115000"/>
              </a:lnSpc>
              <a:spcBef>
                <a:spcPts val="0"/>
              </a:spcBef>
              <a:spcAft>
                <a:spcPts val="0"/>
              </a:spcAft>
              <a:buClr>
                <a:srgbClr val="000000"/>
              </a:buClr>
              <a:buSzPts val="1200"/>
              <a:buAutoNum type="arabicPeriod"/>
            </a:pPr>
            <a:r>
              <a:rPr lang="en">
                <a:solidFill>
                  <a:srgbClr val="000000"/>
                </a:solidFill>
                <a:highlight>
                  <a:srgbClr val="FFFFFF"/>
                </a:highlight>
              </a:rPr>
              <a:t>The health monitoring system shall have a data transmission capability to Earth.</a:t>
            </a:r>
            <a:endParaRPr sz="150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51"/>
          <p:cNvPicPr preferRelativeResize="0"/>
          <p:nvPr/>
        </p:nvPicPr>
        <p:blipFill>
          <a:blip r:embed="rId3">
            <a:alphaModFix/>
          </a:blip>
          <a:stretch>
            <a:fillRect/>
          </a:stretch>
        </p:blipFill>
        <p:spPr>
          <a:xfrm rot="219549">
            <a:off x="4385700" y="640925"/>
            <a:ext cx="3869774" cy="3437649"/>
          </a:xfrm>
          <a:prstGeom prst="rect">
            <a:avLst/>
          </a:prstGeom>
          <a:noFill/>
          <a:ln>
            <a:noFill/>
          </a:ln>
        </p:spPr>
      </p:pic>
      <p:sp>
        <p:nvSpPr>
          <p:cNvPr id="513" name="Google Shape;513;p51"/>
          <p:cNvSpPr txBox="1"/>
          <p:nvPr>
            <p:ph idx="12" type="sldNum"/>
          </p:nvPr>
        </p:nvSpPr>
        <p:spPr>
          <a:xfrm>
            <a:off x="8546159" y="47074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dk1"/>
                </a:solidFill>
              </a:rPr>
              <a:t>‹#›</a:t>
            </a:fld>
            <a:endParaRPr b="1">
              <a:solidFill>
                <a:schemeClr val="dk1"/>
              </a:solidFill>
            </a:endParaRPr>
          </a:p>
        </p:txBody>
      </p:sp>
      <p:sp>
        <p:nvSpPr>
          <p:cNvPr id="514" name="Google Shape;514;p51"/>
          <p:cNvSpPr txBox="1"/>
          <p:nvPr/>
        </p:nvSpPr>
        <p:spPr>
          <a:xfrm>
            <a:off x="3156525" y="271075"/>
            <a:ext cx="2762700" cy="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515" name="Google Shape;515;p51"/>
          <p:cNvSpPr txBox="1"/>
          <p:nvPr>
            <p:ph idx="4294967295" type="title"/>
          </p:nvPr>
        </p:nvSpPr>
        <p:spPr>
          <a:xfrm>
            <a:off x="2679700" y="416950"/>
            <a:ext cx="339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Subassemblies</a:t>
            </a:r>
            <a:endParaRPr/>
          </a:p>
        </p:txBody>
      </p:sp>
      <p:sp>
        <p:nvSpPr>
          <p:cNvPr id="516" name="Google Shape;516;p51"/>
          <p:cNvSpPr txBox="1"/>
          <p:nvPr>
            <p:ph idx="4294967295" type="subTitle"/>
          </p:nvPr>
        </p:nvSpPr>
        <p:spPr>
          <a:xfrm>
            <a:off x="1188900" y="1229200"/>
            <a:ext cx="2397300" cy="3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latin typeface="Arial"/>
                <a:ea typeface="Arial"/>
                <a:cs typeface="Arial"/>
                <a:sym typeface="Arial"/>
              </a:rPr>
              <a:t>Solar Cell Panels</a:t>
            </a:r>
            <a:endParaRPr b="1" sz="1800">
              <a:latin typeface="Arial"/>
              <a:ea typeface="Arial"/>
              <a:cs typeface="Arial"/>
              <a:sym typeface="Arial"/>
            </a:endParaRPr>
          </a:p>
        </p:txBody>
      </p:sp>
      <p:sp>
        <p:nvSpPr>
          <p:cNvPr id="517" name="Google Shape;517;p51"/>
          <p:cNvSpPr txBox="1"/>
          <p:nvPr>
            <p:ph idx="4294967295" type="subTitle"/>
          </p:nvPr>
        </p:nvSpPr>
        <p:spPr>
          <a:xfrm>
            <a:off x="917925" y="1806000"/>
            <a:ext cx="3152100" cy="3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latin typeface="Arial"/>
                <a:ea typeface="Arial"/>
                <a:cs typeface="Arial"/>
                <a:sym typeface="Arial"/>
              </a:rPr>
              <a:t>Battery Packs System</a:t>
            </a:r>
            <a:endParaRPr b="1" sz="1800"/>
          </a:p>
        </p:txBody>
      </p:sp>
      <p:sp>
        <p:nvSpPr>
          <p:cNvPr id="518" name="Google Shape;518;p51"/>
          <p:cNvSpPr txBox="1"/>
          <p:nvPr>
            <p:ph idx="4294967295" type="subTitle"/>
          </p:nvPr>
        </p:nvSpPr>
        <p:spPr>
          <a:xfrm>
            <a:off x="917925" y="2372750"/>
            <a:ext cx="3391200" cy="3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latin typeface="Arial"/>
                <a:ea typeface="Arial"/>
                <a:cs typeface="Arial"/>
                <a:sym typeface="Arial"/>
              </a:rPr>
              <a:t>Power Distribution Unit</a:t>
            </a:r>
            <a:endParaRPr b="1" sz="1800"/>
          </a:p>
        </p:txBody>
      </p:sp>
      <p:sp>
        <p:nvSpPr>
          <p:cNvPr id="519" name="Google Shape;519;p51"/>
          <p:cNvSpPr txBox="1"/>
          <p:nvPr>
            <p:ph idx="4294967295" type="subTitle"/>
          </p:nvPr>
        </p:nvSpPr>
        <p:spPr>
          <a:xfrm>
            <a:off x="776250" y="3496200"/>
            <a:ext cx="3503700" cy="3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latin typeface="Arial"/>
                <a:ea typeface="Arial"/>
                <a:cs typeface="Arial"/>
                <a:sym typeface="Arial"/>
              </a:rPr>
              <a:t>Health Monitoring System</a:t>
            </a:r>
            <a:endParaRPr b="1" sz="1800"/>
          </a:p>
        </p:txBody>
      </p:sp>
      <p:sp>
        <p:nvSpPr>
          <p:cNvPr id="520" name="Google Shape;520;p51"/>
          <p:cNvSpPr txBox="1"/>
          <p:nvPr>
            <p:ph idx="4294967295" type="subTitle"/>
          </p:nvPr>
        </p:nvSpPr>
        <p:spPr>
          <a:xfrm>
            <a:off x="627425" y="2939500"/>
            <a:ext cx="3921300" cy="3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latin typeface="Arial"/>
                <a:ea typeface="Arial"/>
                <a:cs typeface="Arial"/>
                <a:sym typeface="Arial"/>
              </a:rPr>
              <a:t>Thermal Management System</a:t>
            </a:r>
            <a:endParaRPr b="1" sz="3000"/>
          </a:p>
        </p:txBody>
      </p:sp>
      <p:cxnSp>
        <p:nvCxnSpPr>
          <p:cNvPr id="521" name="Google Shape;521;p51"/>
          <p:cNvCxnSpPr/>
          <p:nvPr/>
        </p:nvCxnSpPr>
        <p:spPr>
          <a:xfrm>
            <a:off x="6923625" y="2925225"/>
            <a:ext cx="476400" cy="10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527" name="Google Shape;527;p52"/>
          <p:cNvGraphicFramePr/>
          <p:nvPr/>
        </p:nvGraphicFramePr>
        <p:xfrm>
          <a:off x="1685488" y="1326300"/>
          <a:ext cx="3000000" cy="3000000"/>
        </p:xfrm>
        <a:graphic>
          <a:graphicData uri="http://schemas.openxmlformats.org/drawingml/2006/table">
            <a:tbl>
              <a:tblPr>
                <a:noFill/>
                <a:tableStyleId>{A3297771-F028-444C-94FD-A4E3ABE44BD9}</a:tableStyleId>
              </a:tblPr>
              <a:tblGrid>
                <a:gridCol w="371600"/>
                <a:gridCol w="1393500"/>
                <a:gridCol w="368200"/>
                <a:gridCol w="271775"/>
                <a:gridCol w="609000"/>
                <a:gridCol w="526425"/>
                <a:gridCol w="2281200"/>
                <a:gridCol w="619325"/>
              </a:tblGrid>
              <a:tr h="365275">
                <a:tc>
                  <a:txBody>
                    <a:bodyPr/>
                    <a:lstStyle/>
                    <a:p>
                      <a:pPr indent="0" lvl="0" marL="0" rtl="0" algn="ctr">
                        <a:lnSpc>
                          <a:spcPct val="115000"/>
                        </a:lnSpc>
                        <a:spcBef>
                          <a:spcPts val="0"/>
                        </a:spcBef>
                        <a:spcAft>
                          <a:spcPts val="0"/>
                        </a:spcAft>
                        <a:buNone/>
                      </a:pPr>
                      <a:r>
                        <a:rPr b="1" lang="en" sz="1200"/>
                        <a:t>ID</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5A5A5"/>
                    </a:solidFill>
                  </a:tcPr>
                </a:tc>
                <a:tc>
                  <a:txBody>
                    <a:bodyPr/>
                    <a:lstStyle/>
                    <a:p>
                      <a:pPr indent="0" lvl="0" marL="0" rtl="0" algn="ctr">
                        <a:lnSpc>
                          <a:spcPct val="115000"/>
                        </a:lnSpc>
                        <a:spcBef>
                          <a:spcPts val="0"/>
                        </a:spcBef>
                        <a:spcAft>
                          <a:spcPts val="0"/>
                        </a:spcAft>
                        <a:buNone/>
                      </a:pPr>
                      <a:r>
                        <a:rPr b="1" lang="en" sz="1200"/>
                        <a:t>Summary</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5A5A5"/>
                    </a:solidFill>
                  </a:tcPr>
                </a:tc>
                <a:tc>
                  <a:txBody>
                    <a:bodyPr/>
                    <a:lstStyle/>
                    <a:p>
                      <a:pPr indent="0" lvl="0" marL="0" rtl="0" algn="ctr">
                        <a:lnSpc>
                          <a:spcPct val="115000"/>
                        </a:lnSpc>
                        <a:spcBef>
                          <a:spcPts val="0"/>
                        </a:spcBef>
                        <a:spcAft>
                          <a:spcPts val="0"/>
                        </a:spcAft>
                        <a:buNone/>
                      </a:pPr>
                      <a:r>
                        <a:rPr b="1" lang="en" sz="1200"/>
                        <a:t>L</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5A5A5"/>
                    </a:solidFill>
                  </a:tcPr>
                </a:tc>
                <a:tc>
                  <a:txBody>
                    <a:bodyPr/>
                    <a:lstStyle/>
                    <a:p>
                      <a:pPr indent="0" lvl="0" marL="0" rtl="0" algn="ctr">
                        <a:lnSpc>
                          <a:spcPct val="115000"/>
                        </a:lnSpc>
                        <a:spcBef>
                          <a:spcPts val="0"/>
                        </a:spcBef>
                        <a:spcAft>
                          <a:spcPts val="0"/>
                        </a:spcAft>
                        <a:buNone/>
                      </a:pPr>
                      <a:r>
                        <a:rPr b="1" lang="en" sz="1200"/>
                        <a:t>C</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5A5A5"/>
                    </a:solidFill>
                  </a:tcPr>
                </a:tc>
                <a:tc>
                  <a:txBody>
                    <a:bodyPr/>
                    <a:lstStyle/>
                    <a:p>
                      <a:pPr indent="0" lvl="0" marL="0" rtl="0" algn="ctr">
                        <a:lnSpc>
                          <a:spcPct val="115000"/>
                        </a:lnSpc>
                        <a:spcBef>
                          <a:spcPts val="0"/>
                        </a:spcBef>
                        <a:spcAft>
                          <a:spcPts val="0"/>
                        </a:spcAft>
                        <a:buNone/>
                      </a:pPr>
                      <a:r>
                        <a:rPr b="1" lang="en" sz="1200"/>
                        <a:t>Trend</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5A5A5"/>
                    </a:solidFill>
                  </a:tcPr>
                </a:tc>
                <a:tc>
                  <a:txBody>
                    <a:bodyPr/>
                    <a:lstStyle/>
                    <a:p>
                      <a:pPr indent="0" lvl="0" marL="0" rtl="0" algn="ctr">
                        <a:lnSpc>
                          <a:spcPct val="115000"/>
                        </a:lnSpc>
                        <a:spcBef>
                          <a:spcPts val="0"/>
                        </a:spcBef>
                        <a:spcAft>
                          <a:spcPts val="0"/>
                        </a:spcAft>
                        <a:buNone/>
                      </a:pPr>
                      <a:r>
                        <a:rPr b="1" lang="en" sz="1200"/>
                        <a:t>Approach</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5A5A5"/>
                    </a:solidFill>
                  </a:tcPr>
                </a:tc>
                <a:tc>
                  <a:txBody>
                    <a:bodyPr/>
                    <a:lstStyle/>
                    <a:p>
                      <a:pPr indent="0" lvl="0" marL="0" rtl="0" algn="ctr">
                        <a:lnSpc>
                          <a:spcPct val="115000"/>
                        </a:lnSpc>
                        <a:spcBef>
                          <a:spcPts val="0"/>
                        </a:spcBef>
                        <a:spcAft>
                          <a:spcPts val="0"/>
                        </a:spcAft>
                        <a:buNone/>
                      </a:pPr>
                      <a:r>
                        <a:rPr b="1" lang="en" sz="1200"/>
                        <a:t>Risk Statement</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5A5A5"/>
                    </a:solidFill>
                  </a:tcPr>
                </a:tc>
                <a:tc>
                  <a:txBody>
                    <a:bodyPr/>
                    <a:lstStyle/>
                    <a:p>
                      <a:pPr indent="0" lvl="0" marL="0" rtl="0" algn="ctr">
                        <a:lnSpc>
                          <a:spcPct val="115000"/>
                        </a:lnSpc>
                        <a:spcBef>
                          <a:spcPts val="0"/>
                        </a:spcBef>
                        <a:spcAft>
                          <a:spcPts val="0"/>
                        </a:spcAft>
                        <a:buNone/>
                      </a:pPr>
                      <a:r>
                        <a:rPr b="1" lang="en" sz="1200"/>
                        <a:t>Status</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5A5A5"/>
                    </a:solidFill>
                  </a:tcPr>
                </a:tc>
              </a:tr>
              <a:tr h="1162275">
                <a:tc>
                  <a:txBody>
                    <a:bodyPr/>
                    <a:lstStyle/>
                    <a:p>
                      <a:pPr indent="0" lvl="0" marL="0" rtl="0" algn="ctr">
                        <a:lnSpc>
                          <a:spcPct val="115000"/>
                        </a:lnSpc>
                        <a:spcBef>
                          <a:spcPts val="0"/>
                        </a:spcBef>
                        <a:spcAft>
                          <a:spcPts val="0"/>
                        </a:spcAft>
                        <a:buNone/>
                      </a:pPr>
                      <a:r>
                        <a:rPr lang="en" sz="1100"/>
                        <a:t>1</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t>Power Generation Failure</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t>3</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t>5</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b="1" lang="en" sz="1150">
                          <a:highlight>
                            <a:srgbClr val="ECECEC"/>
                          </a:highlight>
                        </a:rPr>
                        <a:t>↓</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t/>
                      </a:r>
                      <a:endParaRPr sz="1100"/>
                    </a:p>
                    <a:p>
                      <a:pPr indent="0" lvl="0" marL="0" rtl="0" algn="ctr">
                        <a:lnSpc>
                          <a:spcPct val="115000"/>
                        </a:lnSpc>
                        <a:spcBef>
                          <a:spcPts val="0"/>
                        </a:spcBef>
                        <a:spcAft>
                          <a:spcPts val="0"/>
                        </a:spcAft>
                        <a:buNone/>
                      </a:pPr>
                      <a:r>
                        <a:rPr lang="en" sz="1100"/>
                        <a:t>M</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t>Build up lunar dust</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t>Active</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CECEC"/>
                    </a:solidFill>
                  </a:tcPr>
                </a:tc>
              </a:tr>
              <a:tr h="1162275">
                <a:tc>
                  <a:txBody>
                    <a:bodyPr/>
                    <a:lstStyle/>
                    <a:p>
                      <a:pPr indent="0" lvl="0" marL="0" rtl="0" algn="ctr">
                        <a:lnSpc>
                          <a:spcPct val="115000"/>
                        </a:lnSpc>
                        <a:spcBef>
                          <a:spcPts val="0"/>
                        </a:spcBef>
                        <a:spcAft>
                          <a:spcPts val="0"/>
                        </a:spcAft>
                        <a:buNone/>
                      </a:pPr>
                      <a:r>
                        <a:rPr lang="en" sz="1100"/>
                        <a:t>2</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 sz="1100"/>
                        <a:t>Battery Malfunction</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 sz="1100"/>
                        <a:t>2</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 sz="1100"/>
                        <a:t>4</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b="1" lang="en" sz="1100"/>
                        <a:t>↓</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 sz="1100"/>
                        <a:t>M</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 sz="1100"/>
                        <a:t>Temperature fluctuation</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 sz="1100"/>
                        <a:t>Active</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EEAF6"/>
                    </a:solidFill>
                  </a:tcPr>
                </a:tc>
              </a:tr>
              <a:tr h="830200">
                <a:tc>
                  <a:txBody>
                    <a:bodyPr/>
                    <a:lstStyle/>
                    <a:p>
                      <a:pPr indent="0" lvl="0" marL="0" rtl="0" algn="ctr">
                        <a:lnSpc>
                          <a:spcPct val="115000"/>
                        </a:lnSpc>
                        <a:spcBef>
                          <a:spcPts val="0"/>
                        </a:spcBef>
                        <a:spcAft>
                          <a:spcPts val="0"/>
                        </a:spcAft>
                        <a:buNone/>
                      </a:pPr>
                      <a:r>
                        <a:rPr lang="en" sz="1100"/>
                        <a:t>3</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t>Inadequate Power Resource</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t>4</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t>4</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b="1" lang="en" sz="1100"/>
                        <a:t>→</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t>R</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t>Long period without sunlgiht</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t>Active</a:t>
                      </a:r>
                      <a:endParaRPr sz="11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CECEC"/>
                    </a:solidFill>
                  </a:tcPr>
                </a:tc>
              </a:tr>
            </a:tbl>
          </a:graphicData>
        </a:graphic>
      </p:graphicFrame>
      <p:sp>
        <p:nvSpPr>
          <p:cNvPr id="528" name="Google Shape;528;p52"/>
          <p:cNvSpPr txBox="1"/>
          <p:nvPr>
            <p:ph type="title"/>
          </p:nvPr>
        </p:nvSpPr>
        <p:spPr>
          <a:xfrm>
            <a:off x="1239150" y="283525"/>
            <a:ext cx="70665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Risk Assessment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
        <p:nvSpPr>
          <p:cNvPr id="534" name="Google Shape;534;p53"/>
          <p:cNvSpPr txBox="1"/>
          <p:nvPr>
            <p:ph type="title"/>
          </p:nvPr>
        </p:nvSpPr>
        <p:spPr>
          <a:xfrm>
            <a:off x="2572450" y="214774"/>
            <a:ext cx="47403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Summary</a:t>
            </a:r>
            <a:endParaRPr/>
          </a:p>
        </p:txBody>
      </p:sp>
      <p:graphicFrame>
        <p:nvGraphicFramePr>
          <p:cNvPr id="535" name="Google Shape;535;p53"/>
          <p:cNvGraphicFramePr/>
          <p:nvPr/>
        </p:nvGraphicFramePr>
        <p:xfrm>
          <a:off x="1785500" y="1465950"/>
          <a:ext cx="3000000" cy="3000000"/>
        </p:xfrm>
        <a:graphic>
          <a:graphicData uri="http://schemas.openxmlformats.org/drawingml/2006/table">
            <a:tbl>
              <a:tblPr>
                <a:noFill/>
                <a:tableStyleId>{9D1CB01F-F30B-4B7C-A1D1-A7395CCF2A40}</a:tableStyleId>
              </a:tblPr>
              <a:tblGrid>
                <a:gridCol w="1485900"/>
                <a:gridCol w="1485900"/>
                <a:gridCol w="1485900"/>
                <a:gridCol w="1485900"/>
              </a:tblGrid>
              <a:tr h="12700">
                <a:tc>
                  <a:txBody>
                    <a:bodyPr/>
                    <a:lstStyle/>
                    <a:p>
                      <a:pPr indent="0" lvl="0" marL="0" rtl="0" algn="ctr">
                        <a:spcBef>
                          <a:spcPts val="0"/>
                        </a:spcBef>
                        <a:spcAft>
                          <a:spcPts val="0"/>
                        </a:spcAft>
                        <a:buNone/>
                      </a:pPr>
                      <a:r>
                        <a:rPr b="1" lang="en" sz="1200"/>
                        <a:t>Subassembly</a:t>
                      </a:r>
                      <a:endParaRPr b="1" sz="1200"/>
                    </a:p>
                  </a:txBody>
                  <a:tcPr marT="63500" marB="63500" marR="63500" marL="63500"/>
                </a:tc>
                <a:tc>
                  <a:txBody>
                    <a:bodyPr/>
                    <a:lstStyle/>
                    <a:p>
                      <a:pPr indent="0" lvl="0" marL="0" rtl="0" algn="ctr">
                        <a:spcBef>
                          <a:spcPts val="0"/>
                        </a:spcBef>
                        <a:spcAft>
                          <a:spcPts val="0"/>
                        </a:spcAft>
                        <a:buNone/>
                      </a:pPr>
                      <a:r>
                        <a:rPr b="1" lang="en" sz="1200"/>
                        <a:t>Mass</a:t>
                      </a:r>
                      <a:endParaRPr b="1" sz="1200"/>
                    </a:p>
                  </a:txBody>
                  <a:tcPr marT="63500" marB="63500" marR="63500" marL="63500"/>
                </a:tc>
                <a:tc>
                  <a:txBody>
                    <a:bodyPr/>
                    <a:lstStyle/>
                    <a:p>
                      <a:pPr indent="0" lvl="0" marL="0" rtl="0" algn="ctr">
                        <a:spcBef>
                          <a:spcPts val="0"/>
                        </a:spcBef>
                        <a:spcAft>
                          <a:spcPts val="0"/>
                        </a:spcAft>
                        <a:buNone/>
                      </a:pPr>
                      <a:r>
                        <a:rPr b="1" lang="en" sz="1200"/>
                        <a:t>Volume</a:t>
                      </a:r>
                      <a:endParaRPr b="1" sz="1200"/>
                    </a:p>
                  </a:txBody>
                  <a:tcPr marT="63500" marB="63500" marR="63500" marL="63500"/>
                </a:tc>
                <a:tc>
                  <a:txBody>
                    <a:bodyPr/>
                    <a:lstStyle/>
                    <a:p>
                      <a:pPr indent="0" lvl="0" marL="0" rtl="0" algn="ctr">
                        <a:spcBef>
                          <a:spcPts val="0"/>
                        </a:spcBef>
                        <a:spcAft>
                          <a:spcPts val="0"/>
                        </a:spcAft>
                        <a:buNone/>
                      </a:pPr>
                      <a:r>
                        <a:rPr b="1" lang="en" sz="1200"/>
                        <a:t>Max Power Draw</a:t>
                      </a:r>
                      <a:endParaRPr b="1" sz="1200"/>
                    </a:p>
                  </a:txBody>
                  <a:tcPr marT="63500" marB="63500" marR="63500" marL="63500"/>
                </a:tc>
              </a:tr>
              <a:tr h="12700">
                <a:tc>
                  <a:txBody>
                    <a:bodyPr/>
                    <a:lstStyle/>
                    <a:p>
                      <a:pPr indent="0" lvl="0" marL="0" rtl="0" algn="ctr">
                        <a:spcBef>
                          <a:spcPts val="0"/>
                        </a:spcBef>
                        <a:spcAft>
                          <a:spcPts val="0"/>
                        </a:spcAft>
                        <a:buNone/>
                      </a:pPr>
                      <a:r>
                        <a:rPr lang="en" sz="1200"/>
                        <a:t>Solar Cell Panels (85 cells)</a:t>
                      </a:r>
                      <a:endParaRPr sz="1200"/>
                    </a:p>
                  </a:txBody>
                  <a:tcPr marT="63500" marB="63500" marR="63500" marL="63500" anchor="ctr"/>
                </a:tc>
                <a:tc>
                  <a:txBody>
                    <a:bodyPr/>
                    <a:lstStyle/>
                    <a:p>
                      <a:pPr indent="0" lvl="0" marL="0" rtl="0" algn="ctr">
                        <a:spcBef>
                          <a:spcPts val="0"/>
                        </a:spcBef>
                        <a:spcAft>
                          <a:spcPts val="0"/>
                        </a:spcAft>
                        <a:buNone/>
                      </a:pPr>
                      <a:r>
                        <a:rPr lang="en" sz="1200"/>
                        <a:t>0.426 kg</a:t>
                      </a:r>
                      <a:endParaRPr sz="1200"/>
                    </a:p>
                  </a:txBody>
                  <a:tcPr marT="63500" marB="63500" marR="63500" marL="63500" anchor="ctr"/>
                </a:tc>
                <a:tc>
                  <a:txBody>
                    <a:bodyPr/>
                    <a:lstStyle/>
                    <a:p>
                      <a:pPr indent="0" lvl="0" marL="0" rtl="0" algn="ctr">
                        <a:spcBef>
                          <a:spcPts val="0"/>
                        </a:spcBef>
                        <a:spcAft>
                          <a:spcPts val="0"/>
                        </a:spcAft>
                        <a:buNone/>
                      </a:pPr>
                      <a:r>
                        <a:rPr lang="en" sz="1200"/>
                        <a:t>7.084 x </a:t>
                      </a:r>
                      <a:r>
                        <a:rPr lang="en" sz="1200"/>
                        <a:t>10</a:t>
                      </a:r>
                      <a:r>
                        <a:rPr baseline="30000" lang="en" sz="1200"/>
                        <a:t>-5</a:t>
                      </a:r>
                      <a:r>
                        <a:rPr lang="en" sz="1200"/>
                        <a:t> m</a:t>
                      </a:r>
                      <a:r>
                        <a:rPr baseline="30000" lang="en" sz="1200"/>
                        <a:t>3</a:t>
                      </a:r>
                      <a:endParaRPr sz="1200"/>
                    </a:p>
                  </a:txBody>
                  <a:tcPr marT="63500" marB="63500" marR="63500" marL="63500" anchor="ctr"/>
                </a:tc>
                <a:tc>
                  <a:txBody>
                    <a:bodyPr/>
                    <a:lstStyle/>
                    <a:p>
                      <a:pPr indent="0" lvl="0" marL="0" rtl="0" algn="ctr">
                        <a:spcBef>
                          <a:spcPts val="0"/>
                        </a:spcBef>
                        <a:spcAft>
                          <a:spcPts val="0"/>
                        </a:spcAft>
                        <a:buNone/>
                      </a:pPr>
                      <a:r>
                        <a:rPr lang="en" sz="1200"/>
                        <a:t>0W</a:t>
                      </a:r>
                      <a:endParaRPr sz="1200"/>
                    </a:p>
                  </a:txBody>
                  <a:tcPr marT="63500" marB="63500" marR="63500" marL="63500" anchor="ctr"/>
                </a:tc>
              </a:tr>
              <a:tr h="12700">
                <a:tc>
                  <a:txBody>
                    <a:bodyPr/>
                    <a:lstStyle/>
                    <a:p>
                      <a:pPr indent="0" lvl="0" marL="0" rtl="0" algn="ctr">
                        <a:spcBef>
                          <a:spcPts val="0"/>
                        </a:spcBef>
                        <a:spcAft>
                          <a:spcPts val="0"/>
                        </a:spcAft>
                        <a:buNone/>
                      </a:pPr>
                      <a:r>
                        <a:rPr lang="en" sz="1200"/>
                        <a:t>Batteries</a:t>
                      </a:r>
                      <a:endParaRPr sz="1200"/>
                    </a:p>
                  </a:txBody>
                  <a:tcPr marT="63500" marB="63500" marR="63500" marL="63500" anchor="ctr"/>
                </a:tc>
                <a:tc>
                  <a:txBody>
                    <a:bodyPr/>
                    <a:lstStyle/>
                    <a:p>
                      <a:pPr indent="0" lvl="0" marL="0" rtl="0" algn="ctr">
                        <a:spcBef>
                          <a:spcPts val="0"/>
                        </a:spcBef>
                        <a:spcAft>
                          <a:spcPts val="0"/>
                        </a:spcAft>
                        <a:buNone/>
                      </a:pPr>
                      <a:r>
                        <a:rPr lang="en" sz="1200"/>
                        <a:t>17.397 kg</a:t>
                      </a:r>
                      <a:endParaRPr sz="1200"/>
                    </a:p>
                  </a:txBody>
                  <a:tcPr marT="63500" marB="63500" marR="63500" marL="63500" anchor="ctr"/>
                </a:tc>
                <a:tc>
                  <a:txBody>
                    <a:bodyPr/>
                    <a:lstStyle/>
                    <a:p>
                      <a:pPr indent="0" lvl="0" marL="0" rtl="0" algn="ctr">
                        <a:spcBef>
                          <a:spcPts val="0"/>
                        </a:spcBef>
                        <a:spcAft>
                          <a:spcPts val="0"/>
                        </a:spcAft>
                        <a:buNone/>
                      </a:pPr>
                      <a:r>
                        <a:rPr lang="en" sz="1200"/>
                        <a:t>1.646 x </a:t>
                      </a:r>
                      <a:r>
                        <a:rPr lang="en" sz="1200"/>
                        <a:t>10</a:t>
                      </a:r>
                      <a:r>
                        <a:rPr baseline="30000" lang="en" sz="1200"/>
                        <a:t>-2</a:t>
                      </a:r>
                      <a:r>
                        <a:rPr lang="en" sz="1200"/>
                        <a:t> m</a:t>
                      </a:r>
                      <a:r>
                        <a:rPr baseline="30000" lang="en" sz="1200"/>
                        <a:t>3</a:t>
                      </a:r>
                      <a:endParaRPr sz="1200"/>
                    </a:p>
                  </a:txBody>
                  <a:tcPr marT="63500" marB="63500" marR="63500" marL="63500" anchor="ctr"/>
                </a:tc>
                <a:tc>
                  <a:txBody>
                    <a:bodyPr/>
                    <a:lstStyle/>
                    <a:p>
                      <a:pPr indent="0" lvl="0" marL="0" rtl="0" algn="ctr">
                        <a:spcBef>
                          <a:spcPts val="0"/>
                        </a:spcBef>
                        <a:spcAft>
                          <a:spcPts val="0"/>
                        </a:spcAft>
                        <a:buNone/>
                      </a:pPr>
                      <a:r>
                        <a:rPr lang="en" sz="1200"/>
                        <a:t>0W</a:t>
                      </a:r>
                      <a:endParaRPr sz="1200"/>
                    </a:p>
                  </a:txBody>
                  <a:tcPr marT="63500" marB="63500" marR="63500" marL="63500" anchor="ctr"/>
                </a:tc>
              </a:tr>
              <a:tr h="12700">
                <a:tc>
                  <a:txBody>
                    <a:bodyPr/>
                    <a:lstStyle/>
                    <a:p>
                      <a:pPr indent="0" lvl="0" marL="0" rtl="0" algn="ctr">
                        <a:spcBef>
                          <a:spcPts val="0"/>
                        </a:spcBef>
                        <a:spcAft>
                          <a:spcPts val="0"/>
                        </a:spcAft>
                        <a:buNone/>
                      </a:pPr>
                      <a:r>
                        <a:rPr lang="en" sz="1200"/>
                        <a:t>PDU</a:t>
                      </a:r>
                      <a:endParaRPr sz="1200"/>
                    </a:p>
                  </a:txBody>
                  <a:tcPr marT="63500" marB="63500" marR="63500" marL="63500" anchor="ctr"/>
                </a:tc>
                <a:tc>
                  <a:txBody>
                    <a:bodyPr/>
                    <a:lstStyle/>
                    <a:p>
                      <a:pPr indent="0" lvl="0" marL="0" rtl="0" algn="ctr">
                        <a:spcBef>
                          <a:spcPts val="0"/>
                        </a:spcBef>
                        <a:spcAft>
                          <a:spcPts val="0"/>
                        </a:spcAft>
                        <a:buNone/>
                      </a:pPr>
                      <a:r>
                        <a:rPr lang="en" sz="1200"/>
                        <a:t>2.3 kg</a:t>
                      </a:r>
                      <a:endParaRPr sz="1200"/>
                    </a:p>
                  </a:txBody>
                  <a:tcPr marT="63500" marB="63500" marR="63500" marL="63500" anchor="ctr"/>
                </a:tc>
                <a:tc>
                  <a:txBody>
                    <a:bodyPr/>
                    <a:lstStyle/>
                    <a:p>
                      <a:pPr indent="0" lvl="0" marL="0" rtl="0" algn="ctr">
                        <a:spcBef>
                          <a:spcPts val="0"/>
                        </a:spcBef>
                        <a:spcAft>
                          <a:spcPts val="0"/>
                        </a:spcAft>
                        <a:buNone/>
                      </a:pPr>
                      <a:r>
                        <a:rPr lang="en" sz="1200"/>
                        <a:t>1.178 x 10</a:t>
                      </a:r>
                      <a:r>
                        <a:rPr baseline="30000" lang="en" sz="1200"/>
                        <a:t>-4</a:t>
                      </a:r>
                      <a:r>
                        <a:rPr lang="en" sz="1200"/>
                        <a:t> m</a:t>
                      </a:r>
                      <a:r>
                        <a:rPr baseline="30000" lang="en" sz="1200"/>
                        <a:t>3</a:t>
                      </a:r>
                      <a:endParaRPr sz="1200"/>
                    </a:p>
                  </a:txBody>
                  <a:tcPr marT="63500" marB="63500" marR="63500" marL="63500" anchor="ctr"/>
                </a:tc>
                <a:tc>
                  <a:txBody>
                    <a:bodyPr/>
                    <a:lstStyle/>
                    <a:p>
                      <a:pPr indent="0" lvl="0" marL="0" rtl="0" algn="ctr">
                        <a:spcBef>
                          <a:spcPts val="0"/>
                        </a:spcBef>
                        <a:spcAft>
                          <a:spcPts val="0"/>
                        </a:spcAft>
                        <a:buNone/>
                      </a:pPr>
                      <a:r>
                        <a:rPr lang="en" sz="1200"/>
                        <a:t>5</a:t>
                      </a:r>
                      <a:r>
                        <a:rPr lang="en" sz="1200"/>
                        <a:t>W</a:t>
                      </a:r>
                      <a:endParaRPr sz="1200"/>
                    </a:p>
                  </a:txBody>
                  <a:tcPr marT="63500" marB="63500" marR="63500" marL="63500" anchor="ctr"/>
                </a:tc>
              </a:tr>
              <a:tr h="681150">
                <a:tc>
                  <a:txBody>
                    <a:bodyPr/>
                    <a:lstStyle/>
                    <a:p>
                      <a:pPr indent="0" lvl="0" marL="0" rtl="0" algn="ctr">
                        <a:spcBef>
                          <a:spcPts val="0"/>
                        </a:spcBef>
                        <a:spcAft>
                          <a:spcPts val="0"/>
                        </a:spcAft>
                        <a:buNone/>
                      </a:pPr>
                      <a:r>
                        <a:rPr lang="en" sz="1200"/>
                        <a:t>Thermal Management System</a:t>
                      </a:r>
                      <a:endParaRPr sz="1200"/>
                    </a:p>
                  </a:txBody>
                  <a:tcPr marT="63500" marB="63500" marR="63500" marL="63500" anchor="ctr"/>
                </a:tc>
                <a:tc>
                  <a:txBody>
                    <a:bodyPr/>
                    <a:lstStyle/>
                    <a:p>
                      <a:pPr indent="0" lvl="0" marL="0" rtl="0" algn="ctr">
                        <a:spcBef>
                          <a:spcPts val="0"/>
                        </a:spcBef>
                        <a:spcAft>
                          <a:spcPts val="0"/>
                        </a:spcAft>
                        <a:buNone/>
                      </a:pPr>
                      <a:r>
                        <a:rPr lang="en" sz="1200"/>
                        <a:t>1 kg</a:t>
                      </a:r>
                      <a:endParaRPr sz="1200"/>
                    </a:p>
                  </a:txBody>
                  <a:tcPr marT="63500" marB="63500" marR="63500" marL="63500" anchor="ctr"/>
                </a:tc>
                <a:tc>
                  <a:txBody>
                    <a:bodyPr/>
                    <a:lstStyle/>
                    <a:p>
                      <a:pPr indent="0" lvl="0" marL="0" rtl="0" algn="ctr">
                        <a:spcBef>
                          <a:spcPts val="0"/>
                        </a:spcBef>
                        <a:spcAft>
                          <a:spcPts val="0"/>
                        </a:spcAft>
                        <a:buNone/>
                      </a:pPr>
                      <a:r>
                        <a:rPr lang="en" sz="1200"/>
                        <a:t>9.58812 x </a:t>
                      </a:r>
                      <a:r>
                        <a:rPr lang="en" sz="1200"/>
                        <a:t>10</a:t>
                      </a:r>
                      <a:r>
                        <a:rPr baseline="30000" lang="en" sz="1200"/>
                        <a:t>-3</a:t>
                      </a:r>
                      <a:r>
                        <a:rPr lang="en" sz="1200"/>
                        <a:t> m</a:t>
                      </a:r>
                      <a:r>
                        <a:rPr baseline="30000" lang="en" sz="1200"/>
                        <a:t>3</a:t>
                      </a:r>
                      <a:endParaRPr sz="1200"/>
                    </a:p>
                  </a:txBody>
                  <a:tcPr marT="63500" marB="63500" marR="63500" marL="63500" anchor="ctr"/>
                </a:tc>
                <a:tc>
                  <a:txBody>
                    <a:bodyPr/>
                    <a:lstStyle/>
                    <a:p>
                      <a:pPr indent="0" lvl="0" marL="0" rtl="0" algn="ctr">
                        <a:spcBef>
                          <a:spcPts val="0"/>
                        </a:spcBef>
                        <a:spcAft>
                          <a:spcPts val="0"/>
                        </a:spcAft>
                        <a:buNone/>
                      </a:pPr>
                      <a:r>
                        <a:rPr lang="en" sz="1200"/>
                        <a:t>0W</a:t>
                      </a:r>
                      <a:endParaRPr sz="1200"/>
                    </a:p>
                  </a:txBody>
                  <a:tcPr marT="63500" marB="63500" marR="63500" marL="63500" anchor="ctr"/>
                </a:tc>
              </a:tr>
              <a:tr h="12700">
                <a:tc>
                  <a:txBody>
                    <a:bodyPr/>
                    <a:lstStyle/>
                    <a:p>
                      <a:pPr indent="0" lvl="0" marL="0" rtl="0" algn="ctr">
                        <a:spcBef>
                          <a:spcPts val="0"/>
                        </a:spcBef>
                        <a:spcAft>
                          <a:spcPts val="0"/>
                        </a:spcAft>
                        <a:buNone/>
                      </a:pPr>
                      <a:r>
                        <a:rPr lang="en" sz="1200"/>
                        <a:t>Health Monitoring System</a:t>
                      </a:r>
                      <a:endParaRPr sz="1200"/>
                    </a:p>
                  </a:txBody>
                  <a:tcPr marT="63500" marB="63500" marR="63500" marL="63500" anchor="ctr"/>
                </a:tc>
                <a:tc>
                  <a:txBody>
                    <a:bodyPr/>
                    <a:lstStyle/>
                    <a:p>
                      <a:pPr indent="0" lvl="0" marL="0" rtl="0" algn="ctr">
                        <a:spcBef>
                          <a:spcPts val="0"/>
                        </a:spcBef>
                        <a:spcAft>
                          <a:spcPts val="0"/>
                        </a:spcAft>
                        <a:buNone/>
                      </a:pPr>
                      <a:r>
                        <a:rPr lang="en" sz="1200"/>
                        <a:t>1.3 kg</a:t>
                      </a:r>
                      <a:endParaRPr sz="1200"/>
                    </a:p>
                  </a:txBody>
                  <a:tcPr marT="63500" marB="63500" marR="63500" marL="63500" anchor="ctr"/>
                </a:tc>
                <a:tc>
                  <a:txBody>
                    <a:bodyPr/>
                    <a:lstStyle/>
                    <a:p>
                      <a:pPr indent="0" lvl="0" marL="0" rtl="0" algn="ctr">
                        <a:spcBef>
                          <a:spcPts val="0"/>
                        </a:spcBef>
                        <a:spcAft>
                          <a:spcPts val="0"/>
                        </a:spcAft>
                        <a:buNone/>
                      </a:pPr>
                      <a:r>
                        <a:rPr lang="en" sz="1200"/>
                        <a:t>9.5273 </a:t>
                      </a:r>
                      <a:r>
                        <a:rPr lang="en" sz="1200"/>
                        <a:t>x 10</a:t>
                      </a:r>
                      <a:r>
                        <a:rPr baseline="30000" lang="en" sz="1200"/>
                        <a:t>-4</a:t>
                      </a:r>
                      <a:r>
                        <a:rPr lang="en" sz="1200"/>
                        <a:t> m</a:t>
                      </a:r>
                      <a:r>
                        <a:rPr baseline="30000" lang="en" sz="1200"/>
                        <a:t>3</a:t>
                      </a:r>
                      <a:endParaRPr sz="1200"/>
                    </a:p>
                  </a:txBody>
                  <a:tcPr marT="63500" marB="63500" marR="63500" marL="63500" anchor="ctr"/>
                </a:tc>
                <a:tc>
                  <a:txBody>
                    <a:bodyPr/>
                    <a:lstStyle/>
                    <a:p>
                      <a:pPr indent="0" lvl="0" marL="0" rtl="0" algn="ctr">
                        <a:spcBef>
                          <a:spcPts val="0"/>
                        </a:spcBef>
                        <a:spcAft>
                          <a:spcPts val="0"/>
                        </a:spcAft>
                        <a:buNone/>
                      </a:pPr>
                      <a:r>
                        <a:rPr lang="en" sz="1200"/>
                        <a:t>8.5W</a:t>
                      </a:r>
                      <a:endParaRPr sz="1200"/>
                    </a:p>
                  </a:txBody>
                  <a:tcPr marT="63500" marB="63500" marR="63500" marL="63500" anchor="ctr"/>
                </a:tc>
              </a:tr>
              <a:tr h="12700">
                <a:tc>
                  <a:txBody>
                    <a:bodyPr/>
                    <a:lstStyle/>
                    <a:p>
                      <a:pPr indent="0" lvl="0" marL="0" rtl="0" algn="ctr">
                        <a:spcBef>
                          <a:spcPts val="0"/>
                        </a:spcBef>
                        <a:spcAft>
                          <a:spcPts val="0"/>
                        </a:spcAft>
                        <a:buNone/>
                      </a:pPr>
                      <a:r>
                        <a:rPr b="1" lang="en" sz="1200"/>
                        <a:t>Total</a:t>
                      </a:r>
                      <a:endParaRPr b="1" sz="1200"/>
                    </a:p>
                  </a:txBody>
                  <a:tcPr marT="63500" marB="63500" marR="63500" marL="63500" anchor="ctr"/>
                </a:tc>
                <a:tc>
                  <a:txBody>
                    <a:bodyPr/>
                    <a:lstStyle/>
                    <a:p>
                      <a:pPr indent="0" lvl="0" marL="0" rtl="0" algn="ctr">
                        <a:spcBef>
                          <a:spcPts val="0"/>
                        </a:spcBef>
                        <a:spcAft>
                          <a:spcPts val="0"/>
                        </a:spcAft>
                        <a:buNone/>
                      </a:pPr>
                      <a:r>
                        <a:rPr lang="en" sz="1200"/>
                        <a:t>22.423 kg</a:t>
                      </a:r>
                      <a:endParaRPr sz="1200"/>
                    </a:p>
                  </a:txBody>
                  <a:tcPr marT="63500" marB="63500" marR="63500" marL="63500" anchor="ctr"/>
                </a:tc>
                <a:tc>
                  <a:txBody>
                    <a:bodyPr/>
                    <a:lstStyle/>
                    <a:p>
                      <a:pPr indent="0" lvl="0" marL="0" rtl="0" algn="ctr">
                        <a:spcBef>
                          <a:spcPts val="0"/>
                        </a:spcBef>
                        <a:spcAft>
                          <a:spcPts val="0"/>
                        </a:spcAft>
                        <a:buNone/>
                      </a:pPr>
                      <a:r>
                        <a:rPr lang="en" sz="1200"/>
                        <a:t>2.718949</a:t>
                      </a:r>
                      <a:r>
                        <a:rPr lang="en" sz="1200"/>
                        <a:t> x 10</a:t>
                      </a:r>
                      <a:r>
                        <a:rPr baseline="30000" lang="en" sz="1200"/>
                        <a:t>-2</a:t>
                      </a:r>
                      <a:r>
                        <a:rPr lang="en" sz="1200"/>
                        <a:t> m</a:t>
                      </a:r>
                      <a:r>
                        <a:rPr baseline="30000" lang="en" sz="1200"/>
                        <a:t>3</a:t>
                      </a:r>
                      <a:endParaRPr sz="1200"/>
                    </a:p>
                  </a:txBody>
                  <a:tcPr marT="63500" marB="63500" marR="63500" marL="63500" anchor="ctr"/>
                </a:tc>
                <a:tc>
                  <a:txBody>
                    <a:bodyPr/>
                    <a:lstStyle/>
                    <a:p>
                      <a:pPr indent="0" lvl="0" marL="0" rtl="0" algn="ctr">
                        <a:spcBef>
                          <a:spcPts val="0"/>
                        </a:spcBef>
                        <a:spcAft>
                          <a:spcPts val="0"/>
                        </a:spcAft>
                        <a:buNone/>
                      </a:pPr>
                      <a:r>
                        <a:rPr lang="en" sz="1200"/>
                        <a:t>13.5 W</a:t>
                      </a:r>
                      <a:endParaRPr sz="1200"/>
                    </a:p>
                  </a:txBody>
                  <a:tcPr marT="63500" marB="63500" marR="63500" marL="63500" anchor="ct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4"/>
          <p:cNvSpPr txBox="1"/>
          <p:nvPr>
            <p:ph type="title"/>
          </p:nvPr>
        </p:nvSpPr>
        <p:spPr>
          <a:xfrm>
            <a:off x="1459950" y="1307100"/>
            <a:ext cx="62241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CDH</a:t>
            </a:r>
            <a:r>
              <a:rPr lang="en"/>
              <a:t> Subsystem</a:t>
            </a:r>
            <a:endParaRPr/>
          </a:p>
        </p:txBody>
      </p:sp>
      <p:sp>
        <p:nvSpPr>
          <p:cNvPr id="541" name="Google Shape;541;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5"/>
          <p:cNvSpPr txBox="1"/>
          <p:nvPr>
            <p:ph type="title"/>
          </p:nvPr>
        </p:nvSpPr>
        <p:spPr>
          <a:xfrm>
            <a:off x="720000" y="445025"/>
            <a:ext cx="576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Requirements</a:t>
            </a:r>
            <a:endParaRPr/>
          </a:p>
        </p:txBody>
      </p:sp>
      <p:sp>
        <p:nvSpPr>
          <p:cNvPr id="547" name="Google Shape;547;p55"/>
          <p:cNvSpPr txBox="1"/>
          <p:nvPr>
            <p:ph idx="1" type="body"/>
          </p:nvPr>
        </p:nvSpPr>
        <p:spPr>
          <a:xfrm>
            <a:off x="720000" y="1152475"/>
            <a:ext cx="57633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AutoNum type="arabicPeriod"/>
            </a:pPr>
            <a:r>
              <a:rPr lang="en">
                <a:solidFill>
                  <a:schemeClr val="dk1"/>
                </a:solidFill>
              </a:rPr>
              <a:t>The subsystem shall communicate with the primary mission orbiter for the duration of the mission lifetime</a:t>
            </a:r>
            <a:endParaRPr>
              <a:solidFill>
                <a:schemeClr val="dk1"/>
              </a:solidFill>
            </a:endParaRPr>
          </a:p>
          <a:p>
            <a:pPr indent="-304800" lvl="0" marL="457200" rtl="0" algn="l">
              <a:spcBef>
                <a:spcPts val="0"/>
              </a:spcBef>
              <a:spcAft>
                <a:spcPts val="0"/>
              </a:spcAft>
              <a:buClr>
                <a:schemeClr val="dk1"/>
              </a:buClr>
              <a:buSzPts val="1200"/>
              <a:buAutoNum type="arabicPeriod"/>
            </a:pPr>
            <a:r>
              <a:rPr lang="en">
                <a:solidFill>
                  <a:schemeClr val="dk1"/>
                </a:solidFill>
              </a:rPr>
              <a:t>CDH system uses Ultra </a:t>
            </a:r>
            <a:r>
              <a:rPr lang="en">
                <a:solidFill>
                  <a:schemeClr val="dk1"/>
                </a:solidFill>
              </a:rPr>
              <a:t>High</a:t>
            </a:r>
            <a:r>
              <a:rPr lang="en">
                <a:solidFill>
                  <a:schemeClr val="dk1"/>
                </a:solidFill>
              </a:rPr>
              <a:t> Frequency (UHF) for communication between rover and orbiter for a bandwidth of a few kilobits per second and S band and X band for a bandwidth of up to tens of mbps.</a:t>
            </a:r>
            <a:endParaRPr>
              <a:solidFill>
                <a:schemeClr val="dk1"/>
              </a:solidFill>
            </a:endParaRPr>
          </a:p>
          <a:p>
            <a:pPr indent="-304800" lvl="0" marL="457200" rtl="0" algn="l">
              <a:spcBef>
                <a:spcPts val="0"/>
              </a:spcBef>
              <a:spcAft>
                <a:spcPts val="0"/>
              </a:spcAft>
              <a:buClr>
                <a:schemeClr val="dk1"/>
              </a:buClr>
              <a:buSzPts val="1200"/>
              <a:buAutoNum type="arabicPeriod"/>
            </a:pPr>
            <a:r>
              <a:rPr lang="en">
                <a:solidFill>
                  <a:schemeClr val="dk1"/>
                </a:solidFill>
              </a:rPr>
              <a:t>CDH operations scheduled around temperatures ranging from -250°C to +120°C.</a:t>
            </a:r>
            <a:endParaRPr>
              <a:solidFill>
                <a:schemeClr val="dk1"/>
              </a:solidFill>
            </a:endParaRPr>
          </a:p>
          <a:p>
            <a:pPr indent="-304800" lvl="0" marL="457200" rtl="0" algn="l">
              <a:spcBef>
                <a:spcPts val="0"/>
              </a:spcBef>
              <a:spcAft>
                <a:spcPts val="0"/>
              </a:spcAft>
              <a:buClr>
                <a:schemeClr val="dk1"/>
              </a:buClr>
              <a:buSzPts val="1200"/>
              <a:buAutoNum type="arabicPeriod"/>
            </a:pPr>
            <a:r>
              <a:rPr lang="en">
                <a:solidFill>
                  <a:schemeClr val="dk1"/>
                </a:solidFill>
              </a:rPr>
              <a:t>CDH System employs error detection and correction through voting logic to withstand up to 7 single event upsets per second.</a:t>
            </a:r>
            <a:endParaRPr>
              <a:solidFill>
                <a:schemeClr val="dk1"/>
              </a:solidFill>
            </a:endParaRPr>
          </a:p>
          <a:p>
            <a:pPr indent="-304800" lvl="0" marL="457200" rtl="0" algn="l">
              <a:spcBef>
                <a:spcPts val="0"/>
              </a:spcBef>
              <a:spcAft>
                <a:spcPts val="0"/>
              </a:spcAft>
              <a:buClr>
                <a:schemeClr val="dk1"/>
              </a:buClr>
              <a:buSzPts val="1200"/>
              <a:buAutoNum type="arabicPeriod"/>
            </a:pPr>
            <a:r>
              <a:rPr lang="en">
                <a:solidFill>
                  <a:schemeClr val="dk1"/>
                </a:solidFill>
              </a:rPr>
              <a:t>CDH transmits and stores in a data format standardized by the Consultative Committee for Space Data Systems (CCSDS), which includes deployment of the Space Packet Protocol (SPP) and</a:t>
            </a:r>
            <a:endParaRPr>
              <a:solidFill>
                <a:schemeClr val="dk1"/>
              </a:solidFill>
            </a:endParaRPr>
          </a:p>
          <a:p>
            <a:pPr indent="0" lvl="0" marL="457200" rtl="0" algn="l">
              <a:spcBef>
                <a:spcPts val="0"/>
              </a:spcBef>
              <a:spcAft>
                <a:spcPts val="0"/>
              </a:spcAft>
              <a:buNone/>
            </a:pPr>
            <a:r>
              <a:rPr lang="en">
                <a:solidFill>
                  <a:schemeClr val="dk1"/>
                </a:solidFill>
              </a:rPr>
              <a:t>binary data.</a:t>
            </a:r>
            <a:endParaRPr>
              <a:solidFill>
                <a:schemeClr val="dk1"/>
              </a:solidFill>
            </a:endParaRPr>
          </a:p>
        </p:txBody>
      </p:sp>
      <p:sp>
        <p:nvSpPr>
          <p:cNvPr id="548" name="Google Shape;548;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6"/>
          <p:cNvSpPr txBox="1"/>
          <p:nvPr>
            <p:ph type="title"/>
          </p:nvPr>
        </p:nvSpPr>
        <p:spPr>
          <a:xfrm>
            <a:off x="720000" y="445025"/>
            <a:ext cx="576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Subassemblies</a:t>
            </a:r>
            <a:endParaRPr/>
          </a:p>
        </p:txBody>
      </p:sp>
      <p:sp>
        <p:nvSpPr>
          <p:cNvPr id="554" name="Google Shape;554;p56"/>
          <p:cNvSpPr txBox="1"/>
          <p:nvPr>
            <p:ph idx="1" type="body"/>
          </p:nvPr>
        </p:nvSpPr>
        <p:spPr>
          <a:xfrm>
            <a:off x="720000" y="1152475"/>
            <a:ext cx="57633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HGA (High gain antenna) used for communication with Earth</a:t>
            </a:r>
            <a:endParaRPr/>
          </a:p>
          <a:p>
            <a:pPr indent="-304800" lvl="0" marL="457200" rtl="0" algn="l">
              <a:spcBef>
                <a:spcPts val="0"/>
              </a:spcBef>
              <a:spcAft>
                <a:spcPts val="0"/>
              </a:spcAft>
              <a:buSzPts val="1200"/>
              <a:buChar char="●"/>
            </a:pPr>
            <a:r>
              <a:rPr lang="en"/>
              <a:t>LGA (Low gain antenna) provides wide angle coverage</a:t>
            </a:r>
            <a:endParaRPr/>
          </a:p>
          <a:p>
            <a:pPr indent="-304800" lvl="0" marL="457200" rtl="0" algn="l">
              <a:spcBef>
                <a:spcPts val="0"/>
              </a:spcBef>
              <a:spcAft>
                <a:spcPts val="0"/>
              </a:spcAft>
              <a:buSzPts val="1200"/>
              <a:buChar char="●"/>
            </a:pPr>
            <a:r>
              <a:rPr lang="en"/>
              <a:t>S</a:t>
            </a:r>
            <a:r>
              <a:rPr lang="en"/>
              <a:t>pace grade radiation hardened RAD750 CPU</a:t>
            </a:r>
            <a:endParaRPr/>
          </a:p>
          <a:p>
            <a:pPr indent="-304800" lvl="0" marL="457200" rtl="0" algn="l">
              <a:spcBef>
                <a:spcPts val="0"/>
              </a:spcBef>
              <a:spcAft>
                <a:spcPts val="0"/>
              </a:spcAft>
              <a:buSzPts val="1200"/>
              <a:buChar char="●"/>
            </a:pPr>
            <a:r>
              <a:rPr lang="en"/>
              <a:t>Leonardo DRS is the choice for SSD and RAM because of their advanced electronic</a:t>
            </a:r>
            <a:endParaRPr/>
          </a:p>
          <a:p>
            <a:pPr indent="-304800" lvl="0" marL="457200" rtl="0" algn="l">
              <a:spcBef>
                <a:spcPts val="0"/>
              </a:spcBef>
              <a:spcAft>
                <a:spcPts val="0"/>
              </a:spcAft>
              <a:buSzPts val="1200"/>
              <a:buChar char="●"/>
            </a:pPr>
            <a:r>
              <a:rPr lang="en"/>
              <a:t>systems.</a:t>
            </a:r>
            <a:endParaRPr/>
          </a:p>
          <a:p>
            <a:pPr indent="-304800" lvl="0" marL="457200" rtl="0" algn="l">
              <a:spcBef>
                <a:spcPts val="0"/>
              </a:spcBef>
              <a:spcAft>
                <a:spcPts val="0"/>
              </a:spcAft>
              <a:buSzPts val="1200"/>
              <a:buChar char="●"/>
            </a:pPr>
            <a:r>
              <a:rPr lang="en"/>
              <a:t>VxWorks operating system</a:t>
            </a:r>
            <a:endParaRPr/>
          </a:p>
        </p:txBody>
      </p:sp>
      <p:sp>
        <p:nvSpPr>
          <p:cNvPr id="555" name="Google Shape;555;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Mission Overview</a:t>
            </a:r>
            <a:endParaRPr/>
          </a:p>
        </p:txBody>
      </p:sp>
      <p:sp>
        <p:nvSpPr>
          <p:cNvPr id="284" name="Google Shape;284;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accent2"/>
                </a:solidFill>
              </a:rPr>
              <a:t>‹#›</a:t>
            </a:fld>
            <a:endParaRPr b="1">
              <a:solidFill>
                <a:schemeClr val="accent2"/>
              </a:solidFill>
            </a:endParaRPr>
          </a:p>
        </p:txBody>
      </p:sp>
      <p:sp>
        <p:nvSpPr>
          <p:cNvPr id="285" name="Google Shape;285;p30"/>
          <p:cNvSpPr txBox="1"/>
          <p:nvPr>
            <p:ph idx="1" type="body"/>
          </p:nvPr>
        </p:nvSpPr>
        <p:spPr>
          <a:xfrm>
            <a:off x="720000" y="1152475"/>
            <a:ext cx="7704000" cy="7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this mission is to study the composition of water-ice and other volatiles during phase changes within the permanently shadowed regions (PSRs) of the Leibnitz Beta Plateau on the moon. This is being done to measure the viability of long-term settlements on the moon that would use these resources to survive.</a:t>
            </a:r>
            <a:endParaRPr/>
          </a:p>
          <a:p>
            <a:pPr indent="0" lvl="0" marL="0" rtl="0" algn="l">
              <a:spcBef>
                <a:spcPts val="0"/>
              </a:spcBef>
              <a:spcAft>
                <a:spcPts val="0"/>
              </a:spcAft>
              <a:buNone/>
            </a:pPr>
            <a:r>
              <a:t/>
            </a:r>
            <a:endParaRPr u="sng"/>
          </a:p>
          <a:p>
            <a:pPr indent="0" lvl="0" marL="0" rtl="0" algn="l">
              <a:spcBef>
                <a:spcPts val="0"/>
              </a:spcBef>
              <a:spcAft>
                <a:spcPts val="0"/>
              </a:spcAft>
              <a:buNone/>
            </a:pPr>
            <a:r>
              <a:rPr lang="en" u="sng"/>
              <a:t>What are our science goals?</a:t>
            </a:r>
            <a:endParaRPr u="sng"/>
          </a:p>
          <a:p>
            <a:pPr indent="-304800" lvl="0" marL="457200" rtl="0" algn="l">
              <a:spcBef>
                <a:spcPts val="0"/>
              </a:spcBef>
              <a:spcAft>
                <a:spcPts val="0"/>
              </a:spcAft>
              <a:buSzPts val="1200"/>
              <a:buChar char="●"/>
            </a:pPr>
            <a:r>
              <a:rPr lang="en"/>
              <a:t>Goal 2a refers to determining water ice abundance in lunar regolith</a:t>
            </a:r>
            <a:endParaRPr/>
          </a:p>
          <a:p>
            <a:pPr indent="-304800" lvl="0" marL="457200" rtl="0" algn="l">
              <a:spcBef>
                <a:spcPts val="0"/>
              </a:spcBef>
              <a:spcAft>
                <a:spcPts val="0"/>
              </a:spcAft>
              <a:buSzPts val="1200"/>
              <a:buChar char="●"/>
            </a:pPr>
            <a:r>
              <a:rPr lang="en"/>
              <a:t>Goal 6n concerns the change in hydrogen, oxygen, and other sedimentary particles within the water ice during phase changes</a:t>
            </a:r>
            <a:endParaRPr/>
          </a:p>
          <a:p>
            <a:pPr indent="0" lvl="0" marL="0" rtl="0" algn="l">
              <a:spcBef>
                <a:spcPts val="0"/>
              </a:spcBef>
              <a:spcAft>
                <a:spcPts val="0"/>
              </a:spcAft>
              <a:buNone/>
            </a:pPr>
            <a:r>
              <a:rPr lang="en" u="sng"/>
              <a:t>How will we accomplish these?</a:t>
            </a:r>
            <a:endParaRPr u="sng"/>
          </a:p>
          <a:p>
            <a:pPr indent="-304800" lvl="0" marL="457200" rtl="0" algn="l">
              <a:spcBef>
                <a:spcPts val="0"/>
              </a:spcBef>
              <a:spcAft>
                <a:spcPts val="0"/>
              </a:spcAft>
              <a:buSzPts val="1200"/>
              <a:buChar char="●"/>
            </a:pPr>
            <a:r>
              <a:rPr lang="en"/>
              <a:t>Using CHILLY lunar rover</a:t>
            </a:r>
            <a:endParaRPr/>
          </a:p>
          <a:p>
            <a:pPr indent="0" lvl="0" marL="0" rtl="0" algn="l">
              <a:spcBef>
                <a:spcPts val="0"/>
              </a:spcBef>
              <a:spcAft>
                <a:spcPts val="0"/>
              </a:spcAft>
              <a:buNone/>
            </a:pPr>
            <a:r>
              <a:rPr lang="en" u="sng"/>
              <a:t>Instruments?</a:t>
            </a:r>
            <a:endParaRPr u="sng"/>
          </a:p>
          <a:p>
            <a:pPr indent="-304800" lvl="0" marL="457200" rtl="0" algn="l">
              <a:spcBef>
                <a:spcPts val="0"/>
              </a:spcBef>
              <a:spcAft>
                <a:spcPts val="0"/>
              </a:spcAft>
              <a:buSzPts val="1200"/>
              <a:buChar char="●"/>
            </a:pPr>
            <a:r>
              <a:rPr lang="en"/>
              <a:t>Ground Penetrating Radar (GPR)</a:t>
            </a:r>
            <a:endParaRPr/>
          </a:p>
          <a:p>
            <a:pPr indent="-304800" lvl="0" marL="457200" rtl="0" algn="l">
              <a:spcBef>
                <a:spcPts val="0"/>
              </a:spcBef>
              <a:spcAft>
                <a:spcPts val="0"/>
              </a:spcAft>
              <a:buSzPts val="1200"/>
              <a:buChar char="●"/>
            </a:pPr>
            <a:r>
              <a:rPr lang="en"/>
              <a:t>Near Infrared Volatile Spectrometer Subsystem (NIRVSS)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0" st="0"/>
                                            </p:txEl>
                                          </p:spTgt>
                                        </p:tgtEl>
                                        <p:attrNameLst>
                                          <p:attrName>style.visibility</p:attrName>
                                        </p:attrNameLst>
                                      </p:cBhvr>
                                      <p:to>
                                        <p:strVal val="visible"/>
                                      </p:to>
                                    </p:set>
                                    <p:animEffect filter="fade" transition="in">
                                      <p:cBhvr>
                                        <p:cTn dur="1000"/>
                                        <p:tgtEl>
                                          <p:spTgt spid="2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1" st="1"/>
                                            </p:txEl>
                                          </p:spTgt>
                                        </p:tgtEl>
                                        <p:attrNameLst>
                                          <p:attrName>style.visibility</p:attrName>
                                        </p:attrNameLst>
                                      </p:cBhvr>
                                      <p:to>
                                        <p:strVal val="visible"/>
                                      </p:to>
                                    </p:set>
                                    <p:animEffect filter="fade" transition="in">
                                      <p:cBhvr>
                                        <p:cTn dur="1000"/>
                                        <p:tgtEl>
                                          <p:spTgt spid="2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2" st="2"/>
                                            </p:txEl>
                                          </p:spTgt>
                                        </p:tgtEl>
                                        <p:attrNameLst>
                                          <p:attrName>style.visibility</p:attrName>
                                        </p:attrNameLst>
                                      </p:cBhvr>
                                      <p:to>
                                        <p:strVal val="visible"/>
                                      </p:to>
                                    </p:set>
                                    <p:animEffect filter="fade" transition="in">
                                      <p:cBhvr>
                                        <p:cTn dur="1000"/>
                                        <p:tgtEl>
                                          <p:spTgt spid="2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3" st="3"/>
                                            </p:txEl>
                                          </p:spTgt>
                                        </p:tgtEl>
                                        <p:attrNameLst>
                                          <p:attrName>style.visibility</p:attrName>
                                        </p:attrNameLst>
                                      </p:cBhvr>
                                      <p:to>
                                        <p:strVal val="visible"/>
                                      </p:to>
                                    </p:set>
                                    <p:animEffect filter="fade" transition="in">
                                      <p:cBhvr>
                                        <p:cTn dur="1000"/>
                                        <p:tgtEl>
                                          <p:spTgt spid="2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4" st="4"/>
                                            </p:txEl>
                                          </p:spTgt>
                                        </p:tgtEl>
                                        <p:attrNameLst>
                                          <p:attrName>style.visibility</p:attrName>
                                        </p:attrNameLst>
                                      </p:cBhvr>
                                      <p:to>
                                        <p:strVal val="visible"/>
                                      </p:to>
                                    </p:set>
                                    <p:animEffect filter="fade" transition="in">
                                      <p:cBhvr>
                                        <p:cTn dur="1000"/>
                                        <p:tgtEl>
                                          <p:spTgt spid="28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5" st="5"/>
                                            </p:txEl>
                                          </p:spTgt>
                                        </p:tgtEl>
                                        <p:attrNameLst>
                                          <p:attrName>style.visibility</p:attrName>
                                        </p:attrNameLst>
                                      </p:cBhvr>
                                      <p:to>
                                        <p:strVal val="visible"/>
                                      </p:to>
                                    </p:set>
                                    <p:animEffect filter="fade" transition="in">
                                      <p:cBhvr>
                                        <p:cTn dur="1000"/>
                                        <p:tgtEl>
                                          <p:spTgt spid="28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6" st="6"/>
                                            </p:txEl>
                                          </p:spTgt>
                                        </p:tgtEl>
                                        <p:attrNameLst>
                                          <p:attrName>style.visibility</p:attrName>
                                        </p:attrNameLst>
                                      </p:cBhvr>
                                      <p:to>
                                        <p:strVal val="visible"/>
                                      </p:to>
                                    </p:set>
                                    <p:animEffect filter="fade" transition="in">
                                      <p:cBhvr>
                                        <p:cTn dur="1000"/>
                                        <p:tgtEl>
                                          <p:spTgt spid="28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7" st="7"/>
                                            </p:txEl>
                                          </p:spTgt>
                                        </p:tgtEl>
                                        <p:attrNameLst>
                                          <p:attrName>style.visibility</p:attrName>
                                        </p:attrNameLst>
                                      </p:cBhvr>
                                      <p:to>
                                        <p:strVal val="visible"/>
                                      </p:to>
                                    </p:set>
                                    <p:animEffect filter="fade" transition="in">
                                      <p:cBhvr>
                                        <p:cTn dur="1000"/>
                                        <p:tgtEl>
                                          <p:spTgt spid="28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8" st="8"/>
                                            </p:txEl>
                                          </p:spTgt>
                                        </p:tgtEl>
                                        <p:attrNameLst>
                                          <p:attrName>style.visibility</p:attrName>
                                        </p:attrNameLst>
                                      </p:cBhvr>
                                      <p:to>
                                        <p:strVal val="visible"/>
                                      </p:to>
                                    </p:set>
                                    <p:animEffect filter="fade" transition="in">
                                      <p:cBhvr>
                                        <p:cTn dur="1000"/>
                                        <p:tgtEl>
                                          <p:spTgt spid="28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9" st="9"/>
                                            </p:txEl>
                                          </p:spTgt>
                                        </p:tgtEl>
                                        <p:attrNameLst>
                                          <p:attrName>style.visibility</p:attrName>
                                        </p:attrNameLst>
                                      </p:cBhvr>
                                      <p:to>
                                        <p:strVal val="visible"/>
                                      </p:to>
                                    </p:set>
                                    <p:animEffect filter="fade" transition="in">
                                      <p:cBhvr>
                                        <p:cTn dur="1000"/>
                                        <p:tgtEl>
                                          <p:spTgt spid="28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7"/>
          <p:cNvSpPr txBox="1"/>
          <p:nvPr>
            <p:ph type="title"/>
          </p:nvPr>
        </p:nvSpPr>
        <p:spPr>
          <a:xfrm>
            <a:off x="1459950" y="1307100"/>
            <a:ext cx="62241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Thermal</a:t>
            </a:r>
            <a:r>
              <a:rPr lang="en"/>
              <a:t> Subsystem</a:t>
            </a:r>
            <a:endParaRPr/>
          </a:p>
        </p:txBody>
      </p:sp>
      <p:sp>
        <p:nvSpPr>
          <p:cNvPr id="561" name="Google Shape;561;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8"/>
          <p:cNvSpPr txBox="1"/>
          <p:nvPr>
            <p:ph type="title"/>
          </p:nvPr>
        </p:nvSpPr>
        <p:spPr>
          <a:xfrm>
            <a:off x="720000" y="445025"/>
            <a:ext cx="576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Requirements</a:t>
            </a:r>
            <a:endParaRPr/>
          </a:p>
        </p:txBody>
      </p:sp>
      <p:sp>
        <p:nvSpPr>
          <p:cNvPr id="567" name="Google Shape;567;p58"/>
          <p:cNvSpPr txBox="1"/>
          <p:nvPr>
            <p:ph idx="1" type="body"/>
          </p:nvPr>
        </p:nvSpPr>
        <p:spPr>
          <a:xfrm>
            <a:off x="942250" y="1141900"/>
            <a:ext cx="5763300" cy="34164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AutoNum type="arabicPeriod"/>
            </a:pPr>
            <a:r>
              <a:rPr lang="en">
                <a:solidFill>
                  <a:srgbClr val="000000"/>
                </a:solidFill>
              </a:rPr>
              <a:t>The system shall operate in temperatures ranging from -233°C to 123°C.</a:t>
            </a:r>
            <a:endParaRPr>
              <a:solidFill>
                <a:srgbClr val="000000"/>
              </a:solidFill>
            </a:endParaRPr>
          </a:p>
          <a:p>
            <a:pPr indent="-304800" lvl="0" marL="457200" rtl="0" algn="l">
              <a:lnSpc>
                <a:spcPct val="115000"/>
              </a:lnSpc>
              <a:spcBef>
                <a:spcPts val="0"/>
              </a:spcBef>
              <a:spcAft>
                <a:spcPts val="0"/>
              </a:spcAft>
              <a:buClr>
                <a:srgbClr val="000000"/>
              </a:buClr>
              <a:buSzPts val="1200"/>
              <a:buAutoNum type="arabicPeriod"/>
            </a:pPr>
            <a:r>
              <a:rPr lang="en">
                <a:solidFill>
                  <a:srgbClr val="000000"/>
                </a:solidFill>
              </a:rPr>
              <a:t>The thermal control system shall be capable of withstanding thermal cycles experienced between sunlit and shaded regions as well as day/night cycles, including PSRs.</a:t>
            </a:r>
            <a:endParaRPr>
              <a:solidFill>
                <a:srgbClr val="000000"/>
              </a:solidFill>
            </a:endParaRPr>
          </a:p>
          <a:p>
            <a:pPr indent="-304800" lvl="0" marL="457200" rtl="0" algn="l">
              <a:lnSpc>
                <a:spcPct val="115000"/>
              </a:lnSpc>
              <a:spcBef>
                <a:spcPts val="0"/>
              </a:spcBef>
              <a:spcAft>
                <a:spcPts val="0"/>
              </a:spcAft>
              <a:buClr>
                <a:srgbClr val="000000"/>
              </a:buClr>
              <a:buSzPts val="1200"/>
              <a:buAutoNum type="arabicPeriod"/>
            </a:pPr>
            <a:r>
              <a:rPr lang="en">
                <a:solidFill>
                  <a:srgbClr val="000000"/>
                </a:solidFill>
              </a:rPr>
              <a:t>The thermal control system shall keep other subsystems and instruments within the required operating range of -40°C to 40°C.</a:t>
            </a:r>
            <a:endParaRPr>
              <a:solidFill>
                <a:srgbClr val="000000"/>
              </a:solidFill>
            </a:endParaRPr>
          </a:p>
          <a:p>
            <a:pPr indent="-304800" lvl="0" marL="457200" rtl="0" algn="l">
              <a:lnSpc>
                <a:spcPct val="115000"/>
              </a:lnSpc>
              <a:spcBef>
                <a:spcPts val="0"/>
              </a:spcBef>
              <a:spcAft>
                <a:spcPts val="0"/>
              </a:spcAft>
              <a:buClr>
                <a:schemeClr val="dk1"/>
              </a:buClr>
              <a:buSzPts val="1200"/>
              <a:buAutoNum type="arabicPeriod"/>
            </a:pPr>
            <a:r>
              <a:rPr lang="en">
                <a:solidFill>
                  <a:srgbClr val="000000"/>
                </a:solidFill>
              </a:rPr>
              <a:t>The thermal control system shall use 10-15% of the total rover's power.</a:t>
            </a:r>
            <a:endParaRPr>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a:solidFill>
                  <a:srgbClr val="000000"/>
                </a:solidFill>
              </a:rPr>
              <a:t>The thermal control system shall have a mass less than 20 kg.</a:t>
            </a:r>
            <a:endParaRPr>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a:solidFill>
                  <a:srgbClr val="000000"/>
                </a:solidFill>
              </a:rPr>
              <a:t>The system shall maintain an internal temperature of -40 to 40 degrees Celcius for the duration of the mission.</a:t>
            </a:r>
            <a:endParaRPr>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a:solidFill>
                  <a:srgbClr val="000000"/>
                </a:solidFill>
              </a:rPr>
              <a:t>The thermal control system shall include passive thermal insulation to minimize heat loss and gain.</a:t>
            </a:r>
            <a:endParaRPr>
              <a:solidFill>
                <a:srgbClr val="000000"/>
              </a:solidFill>
            </a:endParaRPr>
          </a:p>
          <a:p>
            <a:pPr indent="-304800" lvl="0" marL="457200" rtl="0" algn="l">
              <a:lnSpc>
                <a:spcPct val="115000"/>
              </a:lnSpc>
              <a:spcBef>
                <a:spcPts val="0"/>
              </a:spcBef>
              <a:spcAft>
                <a:spcPts val="0"/>
              </a:spcAft>
              <a:buClr>
                <a:srgbClr val="000000"/>
              </a:buClr>
              <a:buSzPts val="1200"/>
              <a:buAutoNum type="arabicPeriod"/>
            </a:pPr>
            <a:r>
              <a:rPr lang="en">
                <a:solidFill>
                  <a:srgbClr val="000000"/>
                </a:solidFill>
              </a:rPr>
              <a:t>The thermal control system shall monitor and report the temperature in real-time.</a:t>
            </a:r>
            <a:endParaRPr>
              <a:solidFill>
                <a:srgbClr val="000000"/>
              </a:solidFill>
            </a:endParaRPr>
          </a:p>
          <a:p>
            <a:pPr indent="0" lvl="0" marL="457200" rtl="0" algn="l">
              <a:lnSpc>
                <a:spcPct val="115000"/>
              </a:lnSpc>
              <a:spcBef>
                <a:spcPts val="0"/>
              </a:spcBef>
              <a:spcAft>
                <a:spcPts val="0"/>
              </a:spcAft>
              <a:buNone/>
            </a:pPr>
            <a:r>
              <a:t/>
            </a:r>
            <a:endParaRPr>
              <a:solidFill>
                <a:srgbClr val="000000"/>
              </a:solidFill>
            </a:endParaRPr>
          </a:p>
        </p:txBody>
      </p:sp>
      <p:sp>
        <p:nvSpPr>
          <p:cNvPr id="568" name="Google Shape;568;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9"/>
          <p:cNvSpPr txBox="1"/>
          <p:nvPr>
            <p:ph idx="1" type="subTitle"/>
          </p:nvPr>
        </p:nvSpPr>
        <p:spPr>
          <a:xfrm>
            <a:off x="1680994" y="1433673"/>
            <a:ext cx="25884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Arial"/>
                <a:ea typeface="Arial"/>
                <a:cs typeface="Arial"/>
                <a:sym typeface="Arial"/>
              </a:rPr>
              <a:t>Multi-Layer Aerogel Composite</a:t>
            </a:r>
            <a:endParaRPr sz="2400"/>
          </a:p>
        </p:txBody>
      </p:sp>
      <p:sp>
        <p:nvSpPr>
          <p:cNvPr id="574" name="Google Shape;574;p59"/>
          <p:cNvSpPr txBox="1"/>
          <p:nvPr>
            <p:ph idx="7" type="subTitle"/>
          </p:nvPr>
        </p:nvSpPr>
        <p:spPr>
          <a:xfrm>
            <a:off x="1330744" y="3182162"/>
            <a:ext cx="25884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Thermostat</a:t>
            </a:r>
            <a:endParaRPr/>
          </a:p>
        </p:txBody>
      </p:sp>
      <p:sp>
        <p:nvSpPr>
          <p:cNvPr id="575" name="Google Shape;575;p59"/>
          <p:cNvSpPr txBox="1"/>
          <p:nvPr>
            <p:ph idx="8" type="subTitle"/>
          </p:nvPr>
        </p:nvSpPr>
        <p:spPr>
          <a:xfrm>
            <a:off x="2311694" y="3953002"/>
            <a:ext cx="25884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Heater</a:t>
            </a:r>
            <a:endParaRPr/>
          </a:p>
        </p:txBody>
      </p:sp>
      <p:sp>
        <p:nvSpPr>
          <p:cNvPr id="576" name="Google Shape;576;p59"/>
          <p:cNvSpPr txBox="1"/>
          <p:nvPr>
            <p:ph idx="9" type="subTitle"/>
          </p:nvPr>
        </p:nvSpPr>
        <p:spPr>
          <a:xfrm>
            <a:off x="5835606" y="3182156"/>
            <a:ext cx="25884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Heat Pipes</a:t>
            </a:r>
            <a:endParaRPr/>
          </a:p>
        </p:txBody>
      </p:sp>
      <p:sp>
        <p:nvSpPr>
          <p:cNvPr id="577" name="Google Shape;577;p59"/>
          <p:cNvSpPr txBox="1"/>
          <p:nvPr>
            <p:ph idx="14" type="subTitle"/>
          </p:nvPr>
        </p:nvSpPr>
        <p:spPr>
          <a:xfrm>
            <a:off x="5758831" y="1941686"/>
            <a:ext cx="25884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Louvers</a:t>
            </a:r>
            <a:endParaRPr/>
          </a:p>
        </p:txBody>
      </p:sp>
      <p:sp>
        <p:nvSpPr>
          <p:cNvPr id="578" name="Google Shape;578;p59"/>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Subassemblies</a:t>
            </a:r>
            <a:endParaRPr/>
          </a:p>
        </p:txBody>
      </p:sp>
      <p:sp>
        <p:nvSpPr>
          <p:cNvPr id="579" name="Google Shape;579;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
        <p:nvSpPr>
          <p:cNvPr id="580" name="Google Shape;580;p59"/>
          <p:cNvSpPr txBox="1"/>
          <p:nvPr>
            <p:ph idx="1" type="subTitle"/>
          </p:nvPr>
        </p:nvSpPr>
        <p:spPr>
          <a:xfrm>
            <a:off x="4572000" y="1332050"/>
            <a:ext cx="26799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Arial"/>
                <a:ea typeface="Arial"/>
                <a:cs typeface="Arial"/>
                <a:sym typeface="Arial"/>
              </a:rPr>
              <a:t>Water PCM + Container</a:t>
            </a:r>
            <a:endParaRPr sz="2400"/>
          </a:p>
        </p:txBody>
      </p:sp>
      <p:sp>
        <p:nvSpPr>
          <p:cNvPr id="581" name="Google Shape;581;p59"/>
          <p:cNvSpPr txBox="1"/>
          <p:nvPr>
            <p:ph idx="1" type="subTitle"/>
          </p:nvPr>
        </p:nvSpPr>
        <p:spPr>
          <a:xfrm>
            <a:off x="4396369" y="3742211"/>
            <a:ext cx="25884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Arial"/>
                <a:ea typeface="Arial"/>
                <a:cs typeface="Arial"/>
                <a:sym typeface="Arial"/>
              </a:rPr>
              <a:t>Radiators</a:t>
            </a:r>
            <a:endParaRPr sz="2400"/>
          </a:p>
        </p:txBody>
      </p:sp>
      <p:sp>
        <p:nvSpPr>
          <p:cNvPr id="582" name="Google Shape;582;p59"/>
          <p:cNvSpPr txBox="1"/>
          <p:nvPr>
            <p:ph idx="1" type="subTitle"/>
          </p:nvPr>
        </p:nvSpPr>
        <p:spPr>
          <a:xfrm>
            <a:off x="3461094" y="2561911"/>
            <a:ext cx="25884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Arial"/>
                <a:ea typeface="Arial"/>
                <a:cs typeface="Arial"/>
                <a:sym typeface="Arial"/>
              </a:rPr>
              <a:t>Temperature Sensor</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0"/>
          <p:cNvSpPr txBox="1"/>
          <p:nvPr>
            <p:ph type="title"/>
          </p:nvPr>
        </p:nvSpPr>
        <p:spPr>
          <a:xfrm>
            <a:off x="720000" y="445025"/>
            <a:ext cx="576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Thermal</a:t>
            </a:r>
            <a:r>
              <a:rPr lang="en"/>
              <a:t> Risks</a:t>
            </a:r>
            <a:endParaRPr/>
          </a:p>
        </p:txBody>
      </p:sp>
      <p:sp>
        <p:nvSpPr>
          <p:cNvPr id="588" name="Google Shape;588;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pic>
        <p:nvPicPr>
          <p:cNvPr id="589" name="Google Shape;589;p60"/>
          <p:cNvPicPr preferRelativeResize="0"/>
          <p:nvPr/>
        </p:nvPicPr>
        <p:blipFill>
          <a:blip r:embed="rId3">
            <a:alphaModFix/>
          </a:blip>
          <a:stretch>
            <a:fillRect/>
          </a:stretch>
        </p:blipFill>
        <p:spPr>
          <a:xfrm>
            <a:off x="720000" y="1017725"/>
            <a:ext cx="4557224" cy="412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type="title"/>
          </p:nvPr>
        </p:nvSpPr>
        <p:spPr>
          <a:xfrm>
            <a:off x="720000" y="445025"/>
            <a:ext cx="576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(TRL 5)</a:t>
            </a:r>
            <a:endParaRPr/>
          </a:p>
        </p:txBody>
      </p:sp>
      <p:sp>
        <p:nvSpPr>
          <p:cNvPr id="595" name="Google Shape;595;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graphicFrame>
        <p:nvGraphicFramePr>
          <p:cNvPr id="596" name="Google Shape;596;p61"/>
          <p:cNvGraphicFramePr/>
          <p:nvPr/>
        </p:nvGraphicFramePr>
        <p:xfrm>
          <a:off x="312550" y="1206675"/>
          <a:ext cx="3000000" cy="3000000"/>
        </p:xfrm>
        <a:graphic>
          <a:graphicData uri="http://schemas.openxmlformats.org/drawingml/2006/table">
            <a:tbl>
              <a:tblPr>
                <a:noFill/>
                <a:tableStyleId>{9D1CB01F-F30B-4B7C-A1D1-A7395CCF2A40}</a:tableStyleId>
              </a:tblPr>
              <a:tblGrid>
                <a:gridCol w="1692175"/>
                <a:gridCol w="1692175"/>
                <a:gridCol w="1692175"/>
                <a:gridCol w="1692175"/>
              </a:tblGrid>
              <a:tr h="271100">
                <a:tc>
                  <a:txBody>
                    <a:bodyPr/>
                    <a:lstStyle/>
                    <a:p>
                      <a:pPr indent="0" lvl="0" marL="0" rtl="0" algn="ctr">
                        <a:spcBef>
                          <a:spcPts val="0"/>
                        </a:spcBef>
                        <a:spcAft>
                          <a:spcPts val="0"/>
                        </a:spcAft>
                        <a:buNone/>
                      </a:pPr>
                      <a:r>
                        <a:rPr b="1" lang="en" sz="1200"/>
                        <a:t>Subassembly</a:t>
                      </a:r>
                      <a:endParaRPr b="1" sz="1200"/>
                    </a:p>
                  </a:txBody>
                  <a:tcPr marT="63500" marB="63500" marR="63500" marL="63500"/>
                </a:tc>
                <a:tc>
                  <a:txBody>
                    <a:bodyPr/>
                    <a:lstStyle/>
                    <a:p>
                      <a:pPr indent="0" lvl="0" marL="0" rtl="0" algn="ctr">
                        <a:spcBef>
                          <a:spcPts val="0"/>
                        </a:spcBef>
                        <a:spcAft>
                          <a:spcPts val="0"/>
                        </a:spcAft>
                        <a:buNone/>
                      </a:pPr>
                      <a:r>
                        <a:rPr b="1" lang="en" sz="1200"/>
                        <a:t>Mass</a:t>
                      </a:r>
                      <a:endParaRPr b="1" sz="1200"/>
                    </a:p>
                  </a:txBody>
                  <a:tcPr marT="63500" marB="63500" marR="63500" marL="63500"/>
                </a:tc>
                <a:tc>
                  <a:txBody>
                    <a:bodyPr/>
                    <a:lstStyle/>
                    <a:p>
                      <a:pPr indent="0" lvl="0" marL="0" rtl="0" algn="ctr">
                        <a:spcBef>
                          <a:spcPts val="0"/>
                        </a:spcBef>
                        <a:spcAft>
                          <a:spcPts val="0"/>
                        </a:spcAft>
                        <a:buNone/>
                      </a:pPr>
                      <a:r>
                        <a:rPr b="1" lang="en" sz="1200"/>
                        <a:t>Volume</a:t>
                      </a:r>
                      <a:endParaRPr b="1" sz="1200"/>
                    </a:p>
                  </a:txBody>
                  <a:tcPr marT="63500" marB="63500" marR="63500" marL="63500"/>
                </a:tc>
                <a:tc>
                  <a:txBody>
                    <a:bodyPr/>
                    <a:lstStyle/>
                    <a:p>
                      <a:pPr indent="0" lvl="0" marL="0" rtl="0" algn="ctr">
                        <a:spcBef>
                          <a:spcPts val="0"/>
                        </a:spcBef>
                        <a:spcAft>
                          <a:spcPts val="0"/>
                        </a:spcAft>
                        <a:buNone/>
                      </a:pPr>
                      <a:r>
                        <a:rPr b="1" lang="en" sz="1200"/>
                        <a:t>Max Power Draw</a:t>
                      </a:r>
                      <a:endParaRPr b="1" sz="1200"/>
                    </a:p>
                  </a:txBody>
                  <a:tcPr marT="63500" marB="63500" marR="63500" marL="63500"/>
                </a:tc>
              </a:tr>
              <a:tr h="589725">
                <a:tc>
                  <a:txBody>
                    <a:bodyPr/>
                    <a:lstStyle/>
                    <a:p>
                      <a:pPr indent="0" lvl="0" marL="0" rtl="0" algn="ctr">
                        <a:spcBef>
                          <a:spcPts val="0"/>
                        </a:spcBef>
                        <a:spcAft>
                          <a:spcPts val="0"/>
                        </a:spcAft>
                        <a:buNone/>
                      </a:pPr>
                      <a:r>
                        <a:rPr lang="en" sz="1200"/>
                        <a:t>Multi-Layer Aerogel Composite</a:t>
                      </a:r>
                      <a:endParaRPr sz="1200"/>
                    </a:p>
                  </a:txBody>
                  <a:tcPr marT="63500" marB="63500" marR="63500" marL="63500"/>
                </a:tc>
                <a:tc>
                  <a:txBody>
                    <a:bodyPr/>
                    <a:lstStyle/>
                    <a:p>
                      <a:pPr indent="0" lvl="0" marL="0" rtl="0" algn="ctr">
                        <a:spcBef>
                          <a:spcPts val="0"/>
                        </a:spcBef>
                        <a:spcAft>
                          <a:spcPts val="0"/>
                        </a:spcAft>
                        <a:buNone/>
                      </a:pPr>
                      <a:r>
                        <a:rPr lang="en" sz="1200"/>
                        <a:t>0.01045451326 m^3 x 15 kg/m^3 =</a:t>
                      </a:r>
                      <a:endParaRPr sz="1200"/>
                    </a:p>
                    <a:p>
                      <a:pPr indent="0" lvl="0" marL="0" rtl="0" algn="ctr">
                        <a:spcBef>
                          <a:spcPts val="0"/>
                        </a:spcBef>
                        <a:spcAft>
                          <a:spcPts val="0"/>
                        </a:spcAft>
                        <a:buNone/>
                      </a:pPr>
                      <a:r>
                        <a:rPr lang="en" sz="1200"/>
                        <a:t>~0.157 kg</a:t>
                      </a:r>
                      <a:endParaRPr sz="1200"/>
                    </a:p>
                  </a:txBody>
                  <a:tcPr marT="63500" marB="63500" marR="63500" marL="63500"/>
                </a:tc>
                <a:tc>
                  <a:txBody>
                    <a:bodyPr/>
                    <a:lstStyle/>
                    <a:p>
                      <a:pPr indent="0" lvl="0" marL="0" rtl="0" algn="ctr">
                        <a:spcBef>
                          <a:spcPts val="0"/>
                        </a:spcBef>
                        <a:spcAft>
                          <a:spcPts val="0"/>
                        </a:spcAft>
                        <a:buNone/>
                      </a:pPr>
                      <a:r>
                        <a:rPr lang="en" sz="1200"/>
                        <a:t>2.7511877 m^2 x 3.8 mm thickness = ~0.01045451326 m^3</a:t>
                      </a:r>
                      <a:endParaRPr sz="1200"/>
                    </a:p>
                  </a:txBody>
                  <a:tcPr marT="63500" marB="63500" marR="63500" marL="63500"/>
                </a:tc>
                <a:tc>
                  <a:txBody>
                    <a:bodyPr/>
                    <a:lstStyle/>
                    <a:p>
                      <a:pPr indent="0" lvl="0" marL="0" rtl="0" algn="ctr">
                        <a:spcBef>
                          <a:spcPts val="0"/>
                        </a:spcBef>
                        <a:spcAft>
                          <a:spcPts val="0"/>
                        </a:spcAft>
                        <a:buNone/>
                      </a:pPr>
                      <a:r>
                        <a:rPr lang="en" sz="1200"/>
                        <a:t>0 W</a:t>
                      </a:r>
                      <a:endParaRPr sz="1200"/>
                    </a:p>
                  </a:txBody>
                  <a:tcPr marT="63500" marB="63500" marR="63500" marL="63500"/>
                </a:tc>
              </a:tr>
              <a:tr h="430425">
                <a:tc>
                  <a:txBody>
                    <a:bodyPr/>
                    <a:lstStyle/>
                    <a:p>
                      <a:pPr indent="0" lvl="0" marL="0" rtl="0" algn="ctr">
                        <a:spcBef>
                          <a:spcPts val="0"/>
                        </a:spcBef>
                        <a:spcAft>
                          <a:spcPts val="0"/>
                        </a:spcAft>
                        <a:buNone/>
                      </a:pPr>
                      <a:r>
                        <a:rPr lang="en" sz="1200"/>
                        <a:t>PCM+Container</a:t>
                      </a:r>
                      <a:endParaRPr sz="1200"/>
                    </a:p>
                  </a:txBody>
                  <a:tcPr marT="63500" marB="63500" marR="63500" marL="63500"/>
                </a:tc>
                <a:tc>
                  <a:txBody>
                    <a:bodyPr/>
                    <a:lstStyle/>
                    <a:p>
                      <a:pPr indent="0" lvl="0" marL="0" rtl="0" algn="ctr">
                        <a:spcBef>
                          <a:spcPts val="0"/>
                        </a:spcBef>
                        <a:spcAft>
                          <a:spcPts val="0"/>
                        </a:spcAft>
                        <a:buNone/>
                      </a:pPr>
                      <a:r>
                        <a:rPr lang="en" sz="1200"/>
                        <a:t>1.585 + 0.308 = 1.893 kg</a:t>
                      </a:r>
                      <a:endParaRPr sz="1200"/>
                    </a:p>
                  </a:txBody>
                  <a:tcPr marT="63500" marB="63500" marR="63500" marL="63500"/>
                </a:tc>
                <a:tc>
                  <a:txBody>
                    <a:bodyPr/>
                    <a:lstStyle/>
                    <a:p>
                      <a:pPr indent="0" lvl="0" marL="0" rtl="0" algn="ctr">
                        <a:spcBef>
                          <a:spcPts val="0"/>
                        </a:spcBef>
                        <a:spcAft>
                          <a:spcPts val="0"/>
                        </a:spcAft>
                        <a:buNone/>
                      </a:pPr>
                      <a:r>
                        <a:rPr lang="en" sz="1200"/>
                        <a:t>.0.001728 m^3</a:t>
                      </a:r>
                      <a:endParaRPr sz="1200"/>
                    </a:p>
                  </a:txBody>
                  <a:tcPr marT="63500" marB="63500" marR="63500" marL="63500"/>
                </a:tc>
                <a:tc>
                  <a:txBody>
                    <a:bodyPr/>
                    <a:lstStyle/>
                    <a:p>
                      <a:pPr indent="0" lvl="0" marL="0" rtl="0" algn="ctr">
                        <a:spcBef>
                          <a:spcPts val="0"/>
                        </a:spcBef>
                        <a:spcAft>
                          <a:spcPts val="0"/>
                        </a:spcAft>
                        <a:buNone/>
                      </a:pPr>
                      <a:r>
                        <a:rPr lang="en" sz="1200"/>
                        <a:t>0 W</a:t>
                      </a:r>
                      <a:endParaRPr sz="1200"/>
                    </a:p>
                  </a:txBody>
                  <a:tcPr marT="63500" marB="63500" marR="63500" marL="63500"/>
                </a:tc>
              </a:tr>
              <a:tr h="271100">
                <a:tc>
                  <a:txBody>
                    <a:bodyPr/>
                    <a:lstStyle/>
                    <a:p>
                      <a:pPr indent="0" lvl="0" marL="0" rtl="0" algn="ctr">
                        <a:spcBef>
                          <a:spcPts val="0"/>
                        </a:spcBef>
                        <a:spcAft>
                          <a:spcPts val="0"/>
                        </a:spcAft>
                        <a:buNone/>
                      </a:pPr>
                      <a:r>
                        <a:rPr lang="en" sz="1200"/>
                        <a:t>Radiators</a:t>
                      </a:r>
                      <a:endParaRPr sz="1200"/>
                    </a:p>
                  </a:txBody>
                  <a:tcPr marT="63500" marB="63500" marR="63500" marL="63500"/>
                </a:tc>
                <a:tc>
                  <a:txBody>
                    <a:bodyPr/>
                    <a:lstStyle/>
                    <a:p>
                      <a:pPr indent="0" lvl="0" marL="0" rtl="0" algn="ctr">
                        <a:spcBef>
                          <a:spcPts val="0"/>
                        </a:spcBef>
                        <a:spcAft>
                          <a:spcPts val="0"/>
                        </a:spcAft>
                        <a:buNone/>
                      </a:pPr>
                      <a:r>
                        <a:rPr lang="en" sz="1200"/>
                        <a:t>3 kg</a:t>
                      </a:r>
                      <a:endParaRPr sz="1200"/>
                    </a:p>
                  </a:txBody>
                  <a:tcPr marT="63500" marB="63500" marR="63500" marL="63500"/>
                </a:tc>
                <a:tc>
                  <a:txBody>
                    <a:bodyPr/>
                    <a:lstStyle/>
                    <a:p>
                      <a:pPr indent="0" lvl="0" marL="0" rtl="0" algn="ctr">
                        <a:spcBef>
                          <a:spcPts val="0"/>
                        </a:spcBef>
                        <a:spcAft>
                          <a:spcPts val="0"/>
                        </a:spcAft>
                        <a:buNone/>
                      </a:pPr>
                      <a:r>
                        <a:rPr lang="en" sz="1200"/>
                        <a:t>0.0036 m^3</a:t>
                      </a:r>
                      <a:endParaRPr sz="1200"/>
                    </a:p>
                  </a:txBody>
                  <a:tcPr marT="63500" marB="63500" marR="63500" marL="63500"/>
                </a:tc>
                <a:tc>
                  <a:txBody>
                    <a:bodyPr/>
                    <a:lstStyle/>
                    <a:p>
                      <a:pPr indent="0" lvl="0" marL="0" rtl="0" algn="ctr">
                        <a:spcBef>
                          <a:spcPts val="0"/>
                        </a:spcBef>
                        <a:spcAft>
                          <a:spcPts val="0"/>
                        </a:spcAft>
                        <a:buNone/>
                      </a:pPr>
                      <a:r>
                        <a:rPr lang="en" sz="1200"/>
                        <a:t>0 W</a:t>
                      </a:r>
                      <a:endParaRPr sz="1200"/>
                    </a:p>
                  </a:txBody>
                  <a:tcPr marT="63500" marB="63500" marR="63500" marL="63500"/>
                </a:tc>
              </a:tr>
              <a:tr h="271100">
                <a:tc>
                  <a:txBody>
                    <a:bodyPr/>
                    <a:lstStyle/>
                    <a:p>
                      <a:pPr indent="0" lvl="0" marL="0" rtl="0" algn="ctr">
                        <a:spcBef>
                          <a:spcPts val="0"/>
                        </a:spcBef>
                        <a:spcAft>
                          <a:spcPts val="0"/>
                        </a:spcAft>
                        <a:buNone/>
                      </a:pPr>
                      <a:r>
                        <a:rPr lang="en" sz="1200"/>
                        <a:t>Louvers</a:t>
                      </a:r>
                      <a:endParaRPr sz="1200"/>
                    </a:p>
                  </a:txBody>
                  <a:tcPr marT="63500" marB="63500" marR="63500" marL="63500"/>
                </a:tc>
                <a:tc>
                  <a:txBody>
                    <a:bodyPr/>
                    <a:lstStyle/>
                    <a:p>
                      <a:pPr indent="0" lvl="0" marL="0" rtl="0" algn="ctr">
                        <a:spcBef>
                          <a:spcPts val="0"/>
                        </a:spcBef>
                        <a:spcAft>
                          <a:spcPts val="0"/>
                        </a:spcAft>
                        <a:buNone/>
                      </a:pPr>
                      <a:r>
                        <a:rPr lang="en" sz="1200"/>
                        <a:t>~10 kg</a:t>
                      </a:r>
                      <a:endParaRPr sz="1200"/>
                    </a:p>
                  </a:txBody>
                  <a:tcPr marT="63500" marB="63500" marR="63500" marL="63500"/>
                </a:tc>
                <a:tc>
                  <a:txBody>
                    <a:bodyPr/>
                    <a:lstStyle/>
                    <a:p>
                      <a:pPr indent="0" lvl="0" marL="0" rtl="0" algn="ctr">
                        <a:spcBef>
                          <a:spcPts val="0"/>
                        </a:spcBef>
                        <a:spcAft>
                          <a:spcPts val="0"/>
                        </a:spcAft>
                        <a:buNone/>
                      </a:pPr>
                      <a:r>
                        <a:rPr lang="en" sz="1200"/>
                        <a:t>1.06658 m^2  </a:t>
                      </a:r>
                      <a:endParaRPr sz="1200"/>
                    </a:p>
                  </a:txBody>
                  <a:tcPr marT="63500" marB="63500" marR="63500" marL="63500"/>
                </a:tc>
                <a:tc>
                  <a:txBody>
                    <a:bodyPr/>
                    <a:lstStyle/>
                    <a:p>
                      <a:pPr indent="0" lvl="0" marL="0" rtl="0" algn="ctr">
                        <a:spcBef>
                          <a:spcPts val="0"/>
                        </a:spcBef>
                        <a:spcAft>
                          <a:spcPts val="0"/>
                        </a:spcAft>
                        <a:buNone/>
                      </a:pPr>
                      <a:r>
                        <a:rPr lang="en" sz="1200"/>
                        <a:t>0 W</a:t>
                      </a:r>
                      <a:endParaRPr sz="1200"/>
                    </a:p>
                  </a:txBody>
                  <a:tcPr marT="63500" marB="63500" marR="63500" marL="63500"/>
                </a:tc>
              </a:tr>
              <a:tr h="271100">
                <a:tc>
                  <a:txBody>
                    <a:bodyPr/>
                    <a:lstStyle/>
                    <a:p>
                      <a:pPr indent="0" lvl="0" marL="0" rtl="0" algn="ctr">
                        <a:spcBef>
                          <a:spcPts val="0"/>
                        </a:spcBef>
                        <a:spcAft>
                          <a:spcPts val="0"/>
                        </a:spcAft>
                        <a:buNone/>
                      </a:pPr>
                      <a:r>
                        <a:rPr lang="en" sz="1200"/>
                        <a:t>Heat Pipes</a:t>
                      </a:r>
                      <a:endParaRPr sz="1200"/>
                    </a:p>
                  </a:txBody>
                  <a:tcPr marT="63500" marB="63500" marR="63500" marL="63500"/>
                </a:tc>
                <a:tc>
                  <a:txBody>
                    <a:bodyPr/>
                    <a:lstStyle/>
                    <a:p>
                      <a:pPr indent="0" lvl="0" marL="0" rtl="0" algn="ctr">
                        <a:spcBef>
                          <a:spcPts val="0"/>
                        </a:spcBef>
                        <a:spcAft>
                          <a:spcPts val="0"/>
                        </a:spcAft>
                        <a:buNone/>
                      </a:pPr>
                      <a:r>
                        <a:rPr lang="en" sz="1200"/>
                        <a:t>500.66 g</a:t>
                      </a:r>
                      <a:endParaRPr sz="1200"/>
                    </a:p>
                  </a:txBody>
                  <a:tcPr marT="63500" marB="63500" marR="63500" marL="63500"/>
                </a:tc>
                <a:tc>
                  <a:txBody>
                    <a:bodyPr/>
                    <a:lstStyle/>
                    <a:p>
                      <a:pPr indent="0" lvl="0" marL="0" rtl="0" algn="ctr">
                        <a:spcBef>
                          <a:spcPts val="0"/>
                        </a:spcBef>
                        <a:spcAft>
                          <a:spcPts val="0"/>
                        </a:spcAft>
                        <a:buNone/>
                      </a:pPr>
                      <a:r>
                        <a:rPr lang="en" sz="1200"/>
                        <a:t>0.00031556 m^3</a:t>
                      </a:r>
                      <a:endParaRPr sz="1200"/>
                    </a:p>
                  </a:txBody>
                  <a:tcPr marT="63500" marB="63500" marR="63500" marL="63500"/>
                </a:tc>
                <a:tc>
                  <a:txBody>
                    <a:bodyPr/>
                    <a:lstStyle/>
                    <a:p>
                      <a:pPr indent="0" lvl="0" marL="0" rtl="0" algn="ctr">
                        <a:spcBef>
                          <a:spcPts val="0"/>
                        </a:spcBef>
                        <a:spcAft>
                          <a:spcPts val="0"/>
                        </a:spcAft>
                        <a:buNone/>
                      </a:pPr>
                      <a:r>
                        <a:rPr lang="en" sz="1200"/>
                        <a:t>0 W</a:t>
                      </a:r>
                      <a:endParaRPr sz="1200"/>
                    </a:p>
                  </a:txBody>
                  <a:tcPr marT="63500" marB="63500" marR="63500" marL="63500"/>
                </a:tc>
              </a:tr>
              <a:tr h="271100">
                <a:tc>
                  <a:txBody>
                    <a:bodyPr/>
                    <a:lstStyle/>
                    <a:p>
                      <a:pPr indent="0" lvl="0" marL="0" rtl="0" algn="ctr">
                        <a:spcBef>
                          <a:spcPts val="0"/>
                        </a:spcBef>
                        <a:spcAft>
                          <a:spcPts val="0"/>
                        </a:spcAft>
                        <a:buNone/>
                      </a:pPr>
                      <a:r>
                        <a:rPr lang="en" sz="1200"/>
                        <a:t>Heater(s)</a:t>
                      </a:r>
                      <a:endParaRPr sz="1200"/>
                    </a:p>
                  </a:txBody>
                  <a:tcPr marT="63500" marB="63500" marR="63500" marL="63500"/>
                </a:tc>
                <a:tc>
                  <a:txBody>
                    <a:bodyPr/>
                    <a:lstStyle/>
                    <a:p>
                      <a:pPr indent="0" lvl="0" marL="0" rtl="0" algn="ctr">
                        <a:spcBef>
                          <a:spcPts val="0"/>
                        </a:spcBef>
                        <a:spcAft>
                          <a:spcPts val="0"/>
                        </a:spcAft>
                        <a:buNone/>
                      </a:pPr>
                      <a:r>
                        <a:rPr lang="en" sz="1200"/>
                        <a:t>~500 g</a:t>
                      </a:r>
                      <a:endParaRPr sz="1200"/>
                    </a:p>
                  </a:txBody>
                  <a:tcPr marT="63500" marB="63500" marR="63500" marL="63500"/>
                </a:tc>
                <a:tc>
                  <a:txBody>
                    <a:bodyPr/>
                    <a:lstStyle/>
                    <a:p>
                      <a:pPr indent="0" lvl="0" marL="0" rtl="0" algn="ctr">
                        <a:spcBef>
                          <a:spcPts val="0"/>
                        </a:spcBef>
                        <a:spcAft>
                          <a:spcPts val="0"/>
                        </a:spcAft>
                        <a:buNone/>
                      </a:pPr>
                      <a:r>
                        <a:rPr lang="en" sz="1200"/>
                        <a:t>0.0001 m^3</a:t>
                      </a:r>
                      <a:endParaRPr sz="1200"/>
                    </a:p>
                  </a:txBody>
                  <a:tcPr marT="63500" marB="63500" marR="63500" marL="63500"/>
                </a:tc>
                <a:tc>
                  <a:txBody>
                    <a:bodyPr/>
                    <a:lstStyle/>
                    <a:p>
                      <a:pPr indent="0" lvl="0" marL="0" rtl="0" algn="ctr">
                        <a:spcBef>
                          <a:spcPts val="0"/>
                        </a:spcBef>
                        <a:spcAft>
                          <a:spcPts val="0"/>
                        </a:spcAft>
                        <a:buNone/>
                      </a:pPr>
                      <a:r>
                        <a:rPr lang="en" sz="1200"/>
                        <a:t>40 W</a:t>
                      </a:r>
                      <a:endParaRPr sz="1200"/>
                    </a:p>
                  </a:txBody>
                  <a:tcPr marT="63500" marB="63500" marR="63500" marL="63500"/>
                </a:tc>
              </a:tr>
              <a:tr h="271100">
                <a:tc>
                  <a:txBody>
                    <a:bodyPr/>
                    <a:lstStyle/>
                    <a:p>
                      <a:pPr indent="0" lvl="0" marL="0" rtl="0" algn="ctr">
                        <a:spcBef>
                          <a:spcPts val="0"/>
                        </a:spcBef>
                        <a:spcAft>
                          <a:spcPts val="0"/>
                        </a:spcAft>
                        <a:buNone/>
                      </a:pPr>
                      <a:r>
                        <a:rPr lang="en" sz="1200"/>
                        <a:t>Thermostat(s)</a:t>
                      </a:r>
                      <a:endParaRPr sz="1200"/>
                    </a:p>
                  </a:txBody>
                  <a:tcPr marT="63500" marB="63500" marR="63500" marL="63500"/>
                </a:tc>
                <a:tc>
                  <a:txBody>
                    <a:bodyPr/>
                    <a:lstStyle/>
                    <a:p>
                      <a:pPr indent="0" lvl="0" marL="0" rtl="0" algn="ctr">
                        <a:spcBef>
                          <a:spcPts val="0"/>
                        </a:spcBef>
                        <a:spcAft>
                          <a:spcPts val="0"/>
                        </a:spcAft>
                        <a:buNone/>
                      </a:pPr>
                      <a:r>
                        <a:rPr lang="en" sz="1200"/>
                        <a:t>~20 g</a:t>
                      </a:r>
                      <a:endParaRPr sz="1200"/>
                    </a:p>
                  </a:txBody>
                  <a:tcPr marT="63500" marB="63500" marR="63500" marL="63500"/>
                </a:tc>
                <a:tc>
                  <a:txBody>
                    <a:bodyPr/>
                    <a:lstStyle/>
                    <a:p>
                      <a:pPr indent="0" lvl="0" marL="0" rtl="0" algn="ctr">
                        <a:spcBef>
                          <a:spcPts val="0"/>
                        </a:spcBef>
                        <a:spcAft>
                          <a:spcPts val="0"/>
                        </a:spcAft>
                        <a:buNone/>
                      </a:pPr>
                      <a:r>
                        <a:rPr lang="en" sz="1200"/>
                        <a:t>0.00001 m^3</a:t>
                      </a:r>
                      <a:endParaRPr sz="1200"/>
                    </a:p>
                  </a:txBody>
                  <a:tcPr marT="63500" marB="63500" marR="63500" marL="63500"/>
                </a:tc>
                <a:tc>
                  <a:txBody>
                    <a:bodyPr/>
                    <a:lstStyle/>
                    <a:p>
                      <a:pPr indent="0" lvl="0" marL="0" rtl="0" algn="l">
                        <a:spcBef>
                          <a:spcPts val="0"/>
                        </a:spcBef>
                        <a:spcAft>
                          <a:spcPts val="0"/>
                        </a:spcAft>
                        <a:buNone/>
                      </a:pPr>
                      <a:r>
                        <a:rPr lang="en" sz="1200"/>
                        <a:t>               0.1 W</a:t>
                      </a:r>
                      <a:endParaRPr sz="1200"/>
                    </a:p>
                  </a:txBody>
                  <a:tcPr marT="63500" marB="63500" marR="63500" marL="63500"/>
                </a:tc>
              </a:tr>
              <a:tr h="271100">
                <a:tc>
                  <a:txBody>
                    <a:bodyPr/>
                    <a:lstStyle/>
                    <a:p>
                      <a:pPr indent="0" lvl="0" marL="0" rtl="0" algn="ctr">
                        <a:spcBef>
                          <a:spcPts val="0"/>
                        </a:spcBef>
                        <a:spcAft>
                          <a:spcPts val="0"/>
                        </a:spcAft>
                        <a:buNone/>
                      </a:pPr>
                      <a:r>
                        <a:rPr lang="en" sz="1200"/>
                        <a:t>Temperature sensor(s)</a:t>
                      </a:r>
                      <a:endParaRPr sz="1200"/>
                    </a:p>
                  </a:txBody>
                  <a:tcPr marT="63500" marB="63500" marR="63500" marL="63500"/>
                </a:tc>
                <a:tc>
                  <a:txBody>
                    <a:bodyPr/>
                    <a:lstStyle/>
                    <a:p>
                      <a:pPr indent="0" lvl="0" marL="0" rtl="0" algn="ctr">
                        <a:spcBef>
                          <a:spcPts val="0"/>
                        </a:spcBef>
                        <a:spcAft>
                          <a:spcPts val="0"/>
                        </a:spcAft>
                        <a:buNone/>
                      </a:pPr>
                      <a:r>
                        <a:rPr lang="en" sz="1200"/>
                        <a:t>~20 g</a:t>
                      </a:r>
                      <a:endParaRPr sz="1200"/>
                    </a:p>
                  </a:txBody>
                  <a:tcPr marT="63500" marB="63500" marR="63500" marL="63500"/>
                </a:tc>
                <a:tc>
                  <a:txBody>
                    <a:bodyPr/>
                    <a:lstStyle/>
                    <a:p>
                      <a:pPr indent="0" lvl="0" marL="0" rtl="0" algn="ctr">
                        <a:spcBef>
                          <a:spcPts val="0"/>
                        </a:spcBef>
                        <a:spcAft>
                          <a:spcPts val="0"/>
                        </a:spcAft>
                        <a:buNone/>
                      </a:pPr>
                      <a:r>
                        <a:rPr lang="en" sz="1200"/>
                        <a:t>0.000005 m^3</a:t>
                      </a:r>
                      <a:endParaRPr sz="1200"/>
                    </a:p>
                  </a:txBody>
                  <a:tcPr marT="63500" marB="63500" marR="63500" marL="63500"/>
                </a:tc>
                <a:tc>
                  <a:txBody>
                    <a:bodyPr/>
                    <a:lstStyle/>
                    <a:p>
                      <a:pPr indent="0" lvl="0" marL="0" rtl="0" algn="ctr">
                        <a:spcBef>
                          <a:spcPts val="0"/>
                        </a:spcBef>
                        <a:spcAft>
                          <a:spcPts val="0"/>
                        </a:spcAft>
                        <a:buNone/>
                      </a:pPr>
                      <a:r>
                        <a:rPr lang="en" sz="1200"/>
                        <a:t>0.1 W</a:t>
                      </a:r>
                      <a:endParaRPr sz="1200"/>
                    </a:p>
                  </a:txBody>
                  <a:tcPr marT="63500" marB="63500" marR="63500" marL="63500"/>
                </a:tc>
              </a:tr>
              <a:tr h="272775">
                <a:tc>
                  <a:txBody>
                    <a:bodyPr/>
                    <a:lstStyle/>
                    <a:p>
                      <a:pPr indent="0" lvl="0" marL="0" rtl="0" algn="ctr">
                        <a:spcBef>
                          <a:spcPts val="0"/>
                        </a:spcBef>
                        <a:spcAft>
                          <a:spcPts val="0"/>
                        </a:spcAft>
                        <a:buNone/>
                      </a:pPr>
                      <a:r>
                        <a:rPr b="1" lang="en" sz="1200"/>
                        <a:t>Total</a:t>
                      </a:r>
                      <a:endParaRPr b="1" sz="1200"/>
                    </a:p>
                  </a:txBody>
                  <a:tcPr marT="63500" marB="63500" marR="63500" marL="63500"/>
                </a:tc>
                <a:tc>
                  <a:txBody>
                    <a:bodyPr/>
                    <a:lstStyle/>
                    <a:p>
                      <a:pPr indent="0" lvl="0" marL="0" rtl="0" algn="ctr">
                        <a:spcBef>
                          <a:spcPts val="0"/>
                        </a:spcBef>
                        <a:spcAft>
                          <a:spcPts val="0"/>
                        </a:spcAft>
                        <a:buNone/>
                      </a:pPr>
                      <a:r>
                        <a:rPr lang="en" sz="1200"/>
                        <a:t>~ 16 kg</a:t>
                      </a:r>
                      <a:endParaRPr sz="1200"/>
                    </a:p>
                  </a:txBody>
                  <a:tcPr marT="63500" marB="63500" marR="63500" marL="63500"/>
                </a:tc>
                <a:tc>
                  <a:txBody>
                    <a:bodyPr/>
                    <a:lstStyle/>
                    <a:p>
                      <a:pPr indent="0" lvl="0" marL="0" rtl="0" algn="ctr">
                        <a:spcBef>
                          <a:spcPts val="0"/>
                        </a:spcBef>
                        <a:spcAft>
                          <a:spcPts val="0"/>
                        </a:spcAft>
                        <a:buNone/>
                      </a:pPr>
                      <a:r>
                        <a:rPr lang="en" sz="1200"/>
                        <a:t>~0.0458 m^3</a:t>
                      </a:r>
                      <a:endParaRPr sz="1200"/>
                    </a:p>
                  </a:txBody>
                  <a:tcPr marT="63500" marB="63500" marR="63500" marL="63500"/>
                </a:tc>
                <a:tc>
                  <a:txBody>
                    <a:bodyPr/>
                    <a:lstStyle/>
                    <a:p>
                      <a:pPr indent="0" lvl="0" marL="0" rtl="0" algn="ctr">
                        <a:spcBef>
                          <a:spcPts val="0"/>
                        </a:spcBef>
                        <a:spcAft>
                          <a:spcPts val="0"/>
                        </a:spcAft>
                        <a:buNone/>
                      </a:pPr>
                      <a:r>
                        <a:rPr lang="en" sz="1200"/>
                        <a:t>~41 W</a:t>
                      </a:r>
                      <a:endParaRPr sz="1200"/>
                    </a:p>
                  </a:txBody>
                  <a:tcPr marT="63500" marB="63500" marR="63500" marL="63500"/>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2"/>
          <p:cNvSpPr txBox="1"/>
          <p:nvPr>
            <p:ph type="title"/>
          </p:nvPr>
        </p:nvSpPr>
        <p:spPr>
          <a:xfrm>
            <a:off x="2724150" y="1307100"/>
            <a:ext cx="36957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Science</a:t>
            </a:r>
            <a:endParaRPr/>
          </a:p>
        </p:txBody>
      </p:sp>
      <p:sp>
        <p:nvSpPr>
          <p:cNvPr id="602" name="Google Shape;602;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3"/>
          <p:cNvSpPr txBox="1"/>
          <p:nvPr>
            <p:ph type="title"/>
          </p:nvPr>
        </p:nvSpPr>
        <p:spPr>
          <a:xfrm>
            <a:off x="-1125700" y="541425"/>
            <a:ext cx="7834500" cy="77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Science Traceability Matrix</a:t>
            </a:r>
            <a:endParaRPr sz="3000"/>
          </a:p>
        </p:txBody>
      </p:sp>
      <p:sp>
        <p:nvSpPr>
          <p:cNvPr id="608" name="Google Shape;608;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pic>
        <p:nvPicPr>
          <p:cNvPr id="609" name="Google Shape;609;p63"/>
          <p:cNvPicPr preferRelativeResize="0"/>
          <p:nvPr/>
        </p:nvPicPr>
        <p:blipFill>
          <a:blip r:embed="rId3">
            <a:alphaModFix/>
          </a:blip>
          <a:stretch>
            <a:fillRect/>
          </a:stretch>
        </p:blipFill>
        <p:spPr>
          <a:xfrm>
            <a:off x="2214165" y="1153075"/>
            <a:ext cx="3304134" cy="1904600"/>
          </a:xfrm>
          <a:prstGeom prst="rect">
            <a:avLst/>
          </a:prstGeom>
          <a:noFill/>
          <a:ln>
            <a:noFill/>
          </a:ln>
        </p:spPr>
      </p:pic>
      <p:pic>
        <p:nvPicPr>
          <p:cNvPr id="610" name="Google Shape;610;p63"/>
          <p:cNvPicPr preferRelativeResize="0"/>
          <p:nvPr/>
        </p:nvPicPr>
        <p:blipFill>
          <a:blip r:embed="rId4">
            <a:alphaModFix/>
          </a:blip>
          <a:stretch>
            <a:fillRect/>
          </a:stretch>
        </p:blipFill>
        <p:spPr>
          <a:xfrm>
            <a:off x="2234225" y="3057675"/>
            <a:ext cx="3304125" cy="1966200"/>
          </a:xfrm>
          <a:prstGeom prst="rect">
            <a:avLst/>
          </a:prstGeom>
          <a:noFill/>
          <a:ln>
            <a:noFill/>
          </a:ln>
        </p:spPr>
      </p:pic>
      <p:pic>
        <p:nvPicPr>
          <p:cNvPr id="611" name="Google Shape;611;p63"/>
          <p:cNvPicPr preferRelativeResize="0"/>
          <p:nvPr/>
        </p:nvPicPr>
        <p:blipFill>
          <a:blip r:embed="rId5">
            <a:alphaModFix/>
          </a:blip>
          <a:stretch>
            <a:fillRect/>
          </a:stretch>
        </p:blipFill>
        <p:spPr>
          <a:xfrm>
            <a:off x="128475" y="1153075"/>
            <a:ext cx="2085681" cy="1904596"/>
          </a:xfrm>
          <a:prstGeom prst="rect">
            <a:avLst/>
          </a:prstGeom>
          <a:noFill/>
          <a:ln>
            <a:noFill/>
          </a:ln>
        </p:spPr>
      </p:pic>
      <p:pic>
        <p:nvPicPr>
          <p:cNvPr id="612" name="Google Shape;612;p63"/>
          <p:cNvPicPr preferRelativeResize="0"/>
          <p:nvPr/>
        </p:nvPicPr>
        <p:blipFill>
          <a:blip r:embed="rId6">
            <a:alphaModFix/>
          </a:blip>
          <a:stretch>
            <a:fillRect/>
          </a:stretch>
        </p:blipFill>
        <p:spPr>
          <a:xfrm>
            <a:off x="148550" y="3057675"/>
            <a:ext cx="2085675" cy="1966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4"/>
          <p:cNvSpPr txBox="1"/>
          <p:nvPr>
            <p:ph idx="4294967295" type="title"/>
          </p:nvPr>
        </p:nvSpPr>
        <p:spPr>
          <a:xfrm>
            <a:off x="1250525" y="185950"/>
            <a:ext cx="5073300" cy="7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Science Instrumentation</a:t>
            </a:r>
            <a:endParaRPr/>
          </a:p>
        </p:txBody>
      </p:sp>
      <p:sp>
        <p:nvSpPr>
          <p:cNvPr id="618" name="Google Shape;618;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
        <p:nvSpPr>
          <p:cNvPr id="619" name="Google Shape;619;p64"/>
          <p:cNvSpPr txBox="1"/>
          <p:nvPr/>
        </p:nvSpPr>
        <p:spPr>
          <a:xfrm>
            <a:off x="63075" y="1023100"/>
            <a:ext cx="3398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Sora"/>
                <a:ea typeface="Sora"/>
                <a:cs typeface="Sora"/>
                <a:sym typeface="Sora"/>
              </a:rPr>
              <a:t>Strata Ground-</a:t>
            </a:r>
            <a:r>
              <a:rPr b="1" lang="en" sz="1800">
                <a:solidFill>
                  <a:schemeClr val="dk1"/>
                </a:solidFill>
                <a:latin typeface="Sora"/>
                <a:ea typeface="Sora"/>
                <a:cs typeface="Sora"/>
                <a:sym typeface="Sora"/>
              </a:rPr>
              <a:t>Penetrating</a:t>
            </a:r>
            <a:r>
              <a:rPr b="1" lang="en" sz="1800">
                <a:solidFill>
                  <a:schemeClr val="dk1"/>
                </a:solidFill>
                <a:latin typeface="Sora"/>
                <a:ea typeface="Sora"/>
                <a:cs typeface="Sora"/>
                <a:sym typeface="Sora"/>
              </a:rPr>
              <a:t> Radar</a:t>
            </a:r>
            <a:endParaRPr b="1" sz="1800">
              <a:solidFill>
                <a:schemeClr val="dk1"/>
              </a:solidFill>
              <a:latin typeface="Sora"/>
              <a:ea typeface="Sora"/>
              <a:cs typeface="Sora"/>
              <a:sym typeface="Sora"/>
            </a:endParaRPr>
          </a:p>
        </p:txBody>
      </p:sp>
      <p:sp>
        <p:nvSpPr>
          <p:cNvPr id="620" name="Google Shape;620;p64"/>
          <p:cNvSpPr txBox="1"/>
          <p:nvPr/>
        </p:nvSpPr>
        <p:spPr>
          <a:xfrm>
            <a:off x="4659875" y="967025"/>
            <a:ext cx="3013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Sora"/>
                <a:ea typeface="Sora"/>
                <a:cs typeface="Sora"/>
                <a:sym typeface="Sora"/>
              </a:rPr>
              <a:t>Near-Infrared Volatiles Spectrometer System</a:t>
            </a:r>
            <a:endParaRPr b="1" sz="1800">
              <a:solidFill>
                <a:schemeClr val="dk1"/>
              </a:solidFill>
              <a:latin typeface="Sora"/>
              <a:ea typeface="Sora"/>
              <a:cs typeface="Sora"/>
              <a:sym typeface="Sora"/>
            </a:endParaRPr>
          </a:p>
        </p:txBody>
      </p:sp>
      <p:sp>
        <p:nvSpPr>
          <p:cNvPr id="621" name="Google Shape;621;p64"/>
          <p:cNvSpPr txBox="1"/>
          <p:nvPr/>
        </p:nvSpPr>
        <p:spPr>
          <a:xfrm>
            <a:off x="63075" y="1983125"/>
            <a:ext cx="4036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The GPR uses electromagnetic radiation traveling through and bouncing off of materials underground to make a model of the strata beneath the instrument.</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It can also be used to provide </a:t>
            </a:r>
            <a:r>
              <a:rPr lang="en" sz="1200">
                <a:solidFill>
                  <a:schemeClr val="dk1"/>
                </a:solidFill>
                <a:latin typeface="Open Sans"/>
                <a:ea typeface="Open Sans"/>
                <a:cs typeface="Open Sans"/>
                <a:sym typeface="Open Sans"/>
              </a:rPr>
              <a:t>supplementary</a:t>
            </a:r>
            <a:r>
              <a:rPr lang="en" sz="1200">
                <a:solidFill>
                  <a:schemeClr val="dk1"/>
                </a:solidFill>
                <a:latin typeface="Open Sans"/>
                <a:ea typeface="Open Sans"/>
                <a:cs typeface="Open Sans"/>
                <a:sym typeface="Open Sans"/>
              </a:rPr>
              <a:t> data of particulates in suspension of a liquid.</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This will allow the mission to complete science objective 2a as well as assist with some portions of 6n.</a:t>
            </a:r>
            <a:endParaRPr sz="1200">
              <a:solidFill>
                <a:schemeClr val="dk1"/>
              </a:solidFill>
              <a:latin typeface="Open Sans"/>
              <a:ea typeface="Open Sans"/>
              <a:cs typeface="Open Sans"/>
              <a:sym typeface="Open Sans"/>
            </a:endParaRPr>
          </a:p>
        </p:txBody>
      </p:sp>
      <p:sp>
        <p:nvSpPr>
          <p:cNvPr id="622" name="Google Shape;622;p64"/>
          <p:cNvSpPr txBox="1"/>
          <p:nvPr/>
        </p:nvSpPr>
        <p:spPr>
          <a:xfrm>
            <a:off x="4659875" y="1983125"/>
            <a:ext cx="4036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The NIRVSS uses several instruments to make differing measurements. This includes thermopiles to take temperature, spectrometers to measure spectra, and an optical camera with varying lighting implements.</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These will allow the mission to complete science objective 6n with more precision than the GPR would provide.</a:t>
            </a:r>
            <a:endParaRPr sz="1200">
              <a:solidFill>
                <a:schemeClr val="dk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5"/>
          <p:cNvSpPr txBox="1"/>
          <p:nvPr>
            <p:ph type="title"/>
          </p:nvPr>
        </p:nvSpPr>
        <p:spPr>
          <a:xfrm>
            <a:off x="2262900" y="1307100"/>
            <a:ext cx="46182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Payload Subsystem</a:t>
            </a:r>
            <a:endParaRPr/>
          </a:p>
        </p:txBody>
      </p:sp>
      <p:sp>
        <p:nvSpPr>
          <p:cNvPr id="628" name="Google Shape;628;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
        <p:nvSpPr>
          <p:cNvPr id="634" name="Google Shape;634;p66"/>
          <p:cNvSpPr txBox="1"/>
          <p:nvPr/>
        </p:nvSpPr>
        <p:spPr>
          <a:xfrm>
            <a:off x="267325" y="919625"/>
            <a:ext cx="3426300" cy="39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u="sng">
                <a:solidFill>
                  <a:schemeClr val="dk1"/>
                </a:solidFill>
                <a:latin typeface="Open Sans"/>
                <a:ea typeface="Open Sans"/>
                <a:cs typeface="Open Sans"/>
                <a:sym typeface="Open Sans"/>
              </a:rPr>
              <a:t>Recovery/</a:t>
            </a:r>
            <a:r>
              <a:rPr b="1" lang="en" sz="1500" u="sng">
                <a:solidFill>
                  <a:schemeClr val="dk1"/>
                </a:solidFill>
                <a:latin typeface="Open Sans"/>
                <a:ea typeface="Open Sans"/>
                <a:cs typeface="Open Sans"/>
                <a:sym typeface="Open Sans"/>
              </a:rPr>
              <a:t>Redundancy Plans</a:t>
            </a:r>
            <a:endParaRPr b="1" sz="1500" u="sng">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200" u="sng">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No backup science instruments due to cost and space constraints </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Mission goals may not be achieved if instrument fails or may lead to limited scientific data </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Mitigations </a:t>
            </a:r>
            <a:endParaRPr>
              <a:solidFill>
                <a:schemeClr val="dk1"/>
              </a:solidFill>
              <a:latin typeface="Open Sans"/>
              <a:ea typeface="Open Sans"/>
              <a:cs typeface="Open Sans"/>
              <a:sym typeface="Open Sans"/>
            </a:endParaRPr>
          </a:p>
          <a:p>
            <a:pPr indent="-317500" lvl="1" marL="9144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Instrument criteria overlap </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pic>
        <p:nvPicPr>
          <p:cNvPr id="635" name="Google Shape;635;p66"/>
          <p:cNvPicPr preferRelativeResize="0"/>
          <p:nvPr/>
        </p:nvPicPr>
        <p:blipFill>
          <a:blip r:embed="rId3">
            <a:alphaModFix/>
          </a:blip>
          <a:stretch>
            <a:fillRect/>
          </a:stretch>
        </p:blipFill>
        <p:spPr>
          <a:xfrm>
            <a:off x="3903050" y="481650"/>
            <a:ext cx="5014149" cy="35486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1"/>
          <p:cNvSpPr txBox="1"/>
          <p:nvPr>
            <p:ph type="title"/>
          </p:nvPr>
        </p:nvSpPr>
        <p:spPr>
          <a:xfrm>
            <a:off x="2474025" y="-63050"/>
            <a:ext cx="36957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Mission Location</a:t>
            </a:r>
            <a:endParaRPr sz="3000"/>
          </a:p>
        </p:txBody>
      </p:sp>
      <p:sp>
        <p:nvSpPr>
          <p:cNvPr id="291" name="Google Shape;29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pic>
        <p:nvPicPr>
          <p:cNvPr id="292" name="Google Shape;292;p31"/>
          <p:cNvPicPr preferRelativeResize="0"/>
          <p:nvPr/>
        </p:nvPicPr>
        <p:blipFill rotWithShape="1">
          <a:blip r:embed="rId3">
            <a:alphaModFix/>
          </a:blip>
          <a:srcRect b="0" l="29172" r="23276" t="38267"/>
          <a:stretch/>
        </p:blipFill>
        <p:spPr>
          <a:xfrm>
            <a:off x="5482775" y="1548500"/>
            <a:ext cx="2729425" cy="1454300"/>
          </a:xfrm>
          <a:prstGeom prst="rect">
            <a:avLst/>
          </a:prstGeom>
          <a:noFill/>
          <a:ln>
            <a:noFill/>
          </a:ln>
        </p:spPr>
      </p:pic>
      <p:sp>
        <p:nvSpPr>
          <p:cNvPr id="293" name="Google Shape;293;p31"/>
          <p:cNvSpPr txBox="1"/>
          <p:nvPr/>
        </p:nvSpPr>
        <p:spPr>
          <a:xfrm>
            <a:off x="87151" y="1592000"/>
            <a:ext cx="50478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Artemis</a:t>
            </a:r>
            <a:r>
              <a:rPr lang="en" sz="1200">
                <a:solidFill>
                  <a:schemeClr val="dk1"/>
                </a:solidFill>
                <a:latin typeface="Open Sans"/>
                <a:ea typeface="Open Sans"/>
                <a:cs typeface="Open Sans"/>
                <a:sym typeface="Open Sans"/>
              </a:rPr>
              <a:t> III Landing Site: Leibnitz Beta Plateau </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PSR rich area with 78% of PSR being favorable to water ice</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Minimal elevation changes </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Good illumination and communications conditions</a:t>
            </a:r>
            <a:endParaRPr sz="1200">
              <a:solidFill>
                <a:schemeClr val="dk1"/>
              </a:solidFill>
              <a:latin typeface="Open Sans"/>
              <a:ea typeface="Open Sans"/>
              <a:cs typeface="Open Sans"/>
              <a:sym typeface="Open Sans"/>
            </a:endParaRPr>
          </a:p>
        </p:txBody>
      </p:sp>
      <p:pic>
        <p:nvPicPr>
          <p:cNvPr id="294" name="Google Shape;294;p31"/>
          <p:cNvPicPr preferRelativeResize="0"/>
          <p:nvPr/>
        </p:nvPicPr>
        <p:blipFill>
          <a:blip r:embed="rId4">
            <a:alphaModFix/>
          </a:blip>
          <a:stretch>
            <a:fillRect/>
          </a:stretch>
        </p:blipFill>
        <p:spPr>
          <a:xfrm>
            <a:off x="163250" y="3366150"/>
            <a:ext cx="4660825" cy="1568550"/>
          </a:xfrm>
          <a:prstGeom prst="rect">
            <a:avLst/>
          </a:prstGeom>
          <a:noFill/>
          <a:ln>
            <a:noFill/>
          </a:ln>
        </p:spPr>
      </p:pic>
      <p:pic>
        <p:nvPicPr>
          <p:cNvPr id="295" name="Google Shape;295;p31"/>
          <p:cNvPicPr preferRelativeResize="0"/>
          <p:nvPr/>
        </p:nvPicPr>
        <p:blipFill rotWithShape="1">
          <a:blip r:embed="rId5">
            <a:alphaModFix/>
          </a:blip>
          <a:srcRect b="0" l="0" r="37158" t="32138"/>
          <a:stretch/>
        </p:blipFill>
        <p:spPr>
          <a:xfrm>
            <a:off x="5482775" y="3423275"/>
            <a:ext cx="2729424" cy="1454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7"/>
          <p:cNvSpPr txBox="1"/>
          <p:nvPr>
            <p:ph idx="12" type="sldNum"/>
          </p:nvPr>
        </p:nvSpPr>
        <p:spPr>
          <a:xfrm>
            <a:off x="8546184" y="46226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
        <p:nvSpPr>
          <p:cNvPr id="641" name="Google Shape;641;p67"/>
          <p:cNvSpPr txBox="1"/>
          <p:nvPr/>
        </p:nvSpPr>
        <p:spPr>
          <a:xfrm>
            <a:off x="267325" y="149700"/>
            <a:ext cx="8768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pen Sans"/>
                <a:ea typeface="Open Sans"/>
                <a:cs typeface="Open Sans"/>
                <a:sym typeface="Open Sans"/>
              </a:rPr>
              <a:t>Instrumentation Manufacturing and Verification Methods</a:t>
            </a:r>
            <a:endParaRPr b="1"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pic>
        <p:nvPicPr>
          <p:cNvPr id="642" name="Google Shape;642;p67"/>
          <p:cNvPicPr preferRelativeResize="0"/>
          <p:nvPr/>
        </p:nvPicPr>
        <p:blipFill rotWithShape="1">
          <a:blip r:embed="rId3">
            <a:alphaModFix/>
          </a:blip>
          <a:srcRect b="91763" l="0" r="0" t="0"/>
          <a:stretch/>
        </p:blipFill>
        <p:spPr>
          <a:xfrm>
            <a:off x="3897575" y="855475"/>
            <a:ext cx="5131702" cy="276475"/>
          </a:xfrm>
          <a:prstGeom prst="rect">
            <a:avLst/>
          </a:prstGeom>
          <a:noFill/>
          <a:ln>
            <a:noFill/>
          </a:ln>
        </p:spPr>
      </p:pic>
      <p:pic>
        <p:nvPicPr>
          <p:cNvPr id="643" name="Google Shape;643;p67"/>
          <p:cNvPicPr preferRelativeResize="0"/>
          <p:nvPr/>
        </p:nvPicPr>
        <p:blipFill rotWithShape="1">
          <a:blip r:embed="rId3">
            <a:alphaModFix/>
          </a:blip>
          <a:srcRect b="0" l="0" r="0" t="33087"/>
          <a:stretch/>
        </p:blipFill>
        <p:spPr>
          <a:xfrm>
            <a:off x="3897575" y="1131938"/>
            <a:ext cx="5131702" cy="2245949"/>
          </a:xfrm>
          <a:prstGeom prst="rect">
            <a:avLst/>
          </a:prstGeom>
          <a:noFill/>
          <a:ln>
            <a:noFill/>
          </a:ln>
        </p:spPr>
      </p:pic>
      <p:sp>
        <p:nvSpPr>
          <p:cNvPr id="644" name="Google Shape;644;p67"/>
          <p:cNvSpPr txBox="1"/>
          <p:nvPr/>
        </p:nvSpPr>
        <p:spPr>
          <a:xfrm>
            <a:off x="551450" y="882325"/>
            <a:ext cx="3238500" cy="25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Open Sans"/>
                <a:ea typeface="Open Sans"/>
                <a:cs typeface="Open Sans"/>
                <a:sym typeface="Open Sans"/>
              </a:rPr>
              <a:t>Strata Ground-Penetrating Radar (GPR)</a:t>
            </a:r>
            <a:endParaRPr b="1"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Primary supplier: Astrobotic Technology Inc</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Lead time: 12 to 30 months</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200">
                <a:solidFill>
                  <a:schemeClr val="dk1"/>
                </a:solidFill>
                <a:latin typeface="Open Sans"/>
                <a:ea typeface="Open Sans"/>
                <a:cs typeface="Open Sans"/>
                <a:sym typeface="Open Sans"/>
              </a:rPr>
              <a:t>Near-Infrared Volatiles Spectrometer System (NIRVSS)</a:t>
            </a:r>
            <a:endParaRPr b="1"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Primary supplier: ThermoFisher Scientific </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Lead time: &gt;12 months</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8"/>
          <p:cNvSpPr txBox="1"/>
          <p:nvPr>
            <p:ph type="title"/>
          </p:nvPr>
        </p:nvSpPr>
        <p:spPr>
          <a:xfrm>
            <a:off x="1770900" y="1307100"/>
            <a:ext cx="56022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Science Mission Plan</a:t>
            </a:r>
            <a:endParaRPr/>
          </a:p>
        </p:txBody>
      </p:sp>
      <p:sp>
        <p:nvSpPr>
          <p:cNvPr id="650" name="Google Shape;650;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9"/>
          <p:cNvSpPr txBox="1"/>
          <p:nvPr>
            <p:ph type="title"/>
          </p:nvPr>
        </p:nvSpPr>
        <p:spPr>
          <a:xfrm>
            <a:off x="1897725" y="315350"/>
            <a:ext cx="5640300" cy="17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Testing/Calibration and Precision/Accuracy</a:t>
            </a:r>
            <a:endParaRPr sz="2000"/>
          </a:p>
        </p:txBody>
      </p:sp>
      <p:sp>
        <p:nvSpPr>
          <p:cNvPr id="656" name="Google Shape;656;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
        <p:nvSpPr>
          <p:cNvPr id="657" name="Google Shape;657;p69"/>
          <p:cNvSpPr txBox="1"/>
          <p:nvPr/>
        </p:nvSpPr>
        <p:spPr>
          <a:xfrm>
            <a:off x="252300" y="1668100"/>
            <a:ext cx="8605200" cy="25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Open Sans"/>
                <a:ea typeface="Open Sans"/>
                <a:cs typeface="Open Sans"/>
                <a:sym typeface="Open Sans"/>
              </a:rPr>
              <a:t>Testing and Calibration</a:t>
            </a:r>
            <a:endParaRPr u="sng">
              <a:solidFill>
                <a:schemeClr val="dk1"/>
              </a:solidFill>
              <a:latin typeface="Open Sans"/>
              <a:ea typeface="Open Sans"/>
              <a:cs typeface="Open Sans"/>
              <a:sym typeface="Open Sans"/>
            </a:endParaRPr>
          </a:p>
          <a:p>
            <a:pPr indent="-317500" lvl="0" marL="457200" marR="418083" rtl="0" algn="just">
              <a:lnSpc>
                <a:spcPct val="115000"/>
              </a:lnSpc>
              <a:spcBef>
                <a:spcPts val="0"/>
              </a:spcBef>
              <a:spcAft>
                <a:spcPts val="0"/>
              </a:spcAft>
              <a:buClr>
                <a:schemeClr val="dk1"/>
              </a:buClr>
              <a:buSzPts val="1400"/>
              <a:buFont typeface="Open Sans"/>
              <a:buChar char="●"/>
            </a:pPr>
            <a:r>
              <a:rPr lang="en">
                <a:solidFill>
                  <a:srgbClr val="434343"/>
                </a:solidFill>
                <a:latin typeface="Open Sans"/>
                <a:ea typeface="Open Sans"/>
                <a:cs typeface="Open Sans"/>
                <a:sym typeface="Open Sans"/>
              </a:rPr>
              <a:t>GPR: equipment antenna frequency and </a:t>
            </a:r>
            <a:r>
              <a:rPr lang="en">
                <a:solidFill>
                  <a:srgbClr val="434343"/>
                </a:solidFill>
                <a:latin typeface="Open Sans"/>
                <a:ea typeface="Open Sans"/>
                <a:cs typeface="Open Sans"/>
                <a:sym typeface="Open Sans"/>
              </a:rPr>
              <a:t>orientation</a:t>
            </a:r>
            <a:r>
              <a:rPr lang="en">
                <a:solidFill>
                  <a:srgbClr val="434343"/>
                </a:solidFill>
                <a:latin typeface="Open Sans"/>
                <a:ea typeface="Open Sans"/>
                <a:cs typeface="Open Sans"/>
                <a:sym typeface="Open Sans"/>
              </a:rPr>
              <a:t> will be altered depending on depth and resolution needed; noise will be removed post-data collection</a:t>
            </a:r>
            <a:endParaRPr>
              <a:solidFill>
                <a:srgbClr val="434343"/>
              </a:solidFill>
              <a:latin typeface="Open Sans"/>
              <a:ea typeface="Open Sans"/>
              <a:cs typeface="Open Sans"/>
              <a:sym typeface="Open Sans"/>
            </a:endParaRPr>
          </a:p>
          <a:p>
            <a:pPr indent="-317500" lvl="0" marL="457200" marR="418083" rtl="0" algn="just">
              <a:lnSpc>
                <a:spcPct val="115000"/>
              </a:lnSpc>
              <a:spcBef>
                <a:spcPts val="0"/>
              </a:spcBef>
              <a:spcAft>
                <a:spcPts val="0"/>
              </a:spcAft>
              <a:buClr>
                <a:srgbClr val="434343"/>
              </a:buClr>
              <a:buSzPts val="1400"/>
              <a:buFont typeface="Open Sans"/>
              <a:buChar char="●"/>
            </a:pPr>
            <a:r>
              <a:rPr lang="en">
                <a:solidFill>
                  <a:srgbClr val="434343"/>
                </a:solidFill>
                <a:latin typeface="Open Sans"/>
                <a:ea typeface="Open Sans"/>
                <a:cs typeface="Open Sans"/>
                <a:sym typeface="Open Sans"/>
              </a:rPr>
              <a:t>NIRVSS: photometric </a:t>
            </a:r>
            <a:r>
              <a:rPr lang="en">
                <a:solidFill>
                  <a:srgbClr val="434343"/>
                </a:solidFill>
                <a:latin typeface="Open Sans"/>
                <a:ea typeface="Open Sans"/>
                <a:cs typeface="Open Sans"/>
                <a:sym typeface="Open Sans"/>
              </a:rPr>
              <a:t>linearity</a:t>
            </a:r>
            <a:r>
              <a:rPr lang="en">
                <a:solidFill>
                  <a:srgbClr val="434343"/>
                </a:solidFill>
                <a:latin typeface="Open Sans"/>
                <a:ea typeface="Open Sans"/>
                <a:cs typeface="Open Sans"/>
                <a:sym typeface="Open Sans"/>
              </a:rPr>
              <a:t> test and thermal sensibility test to </a:t>
            </a:r>
            <a:r>
              <a:rPr lang="en">
                <a:solidFill>
                  <a:srgbClr val="434343"/>
                </a:solidFill>
                <a:latin typeface="Open Sans"/>
                <a:ea typeface="Open Sans"/>
                <a:cs typeface="Open Sans"/>
                <a:sym typeface="Open Sans"/>
              </a:rPr>
              <a:t>determine</a:t>
            </a:r>
            <a:r>
              <a:rPr lang="en">
                <a:solidFill>
                  <a:srgbClr val="434343"/>
                </a:solidFill>
                <a:latin typeface="Open Sans"/>
                <a:ea typeface="Open Sans"/>
                <a:cs typeface="Open Sans"/>
                <a:sym typeface="Open Sans"/>
              </a:rPr>
              <a:t> </a:t>
            </a:r>
            <a:r>
              <a:rPr lang="en">
                <a:solidFill>
                  <a:srgbClr val="434343"/>
                </a:solidFill>
                <a:latin typeface="Open Sans"/>
                <a:ea typeface="Open Sans"/>
                <a:cs typeface="Open Sans"/>
                <a:sym typeface="Open Sans"/>
              </a:rPr>
              <a:t>accurate</a:t>
            </a:r>
            <a:r>
              <a:rPr lang="en">
                <a:solidFill>
                  <a:srgbClr val="434343"/>
                </a:solidFill>
                <a:latin typeface="Open Sans"/>
                <a:ea typeface="Open Sans"/>
                <a:cs typeface="Open Sans"/>
                <a:sym typeface="Open Sans"/>
              </a:rPr>
              <a:t> temperatures and spectral measurements</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u="sng">
              <a:solidFill>
                <a:schemeClr val="dk1"/>
              </a:solidFill>
              <a:latin typeface="Open Sans"/>
              <a:ea typeface="Open Sans"/>
              <a:cs typeface="Open Sans"/>
              <a:sym typeface="Open Sans"/>
            </a:endParaRPr>
          </a:p>
          <a:p>
            <a:pPr indent="0" lvl="0" marL="0" rtl="0" algn="l">
              <a:spcBef>
                <a:spcPts val="0"/>
              </a:spcBef>
              <a:spcAft>
                <a:spcPts val="0"/>
              </a:spcAft>
              <a:buNone/>
            </a:pPr>
            <a:r>
              <a:rPr lang="en" u="sng">
                <a:solidFill>
                  <a:schemeClr val="dk1"/>
                </a:solidFill>
                <a:latin typeface="Open Sans"/>
                <a:ea typeface="Open Sans"/>
                <a:cs typeface="Open Sans"/>
                <a:sym typeface="Open Sans"/>
              </a:rPr>
              <a:t>Precision and Accuracy:</a:t>
            </a:r>
            <a:endParaRPr u="sng">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GPR: average precision rate of 84% and accuracy of 60%-70%</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NIRVSS:</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u="sng">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pic>
        <p:nvPicPr>
          <p:cNvPr id="658" name="Google Shape;658;p69"/>
          <p:cNvPicPr preferRelativeResize="0"/>
          <p:nvPr/>
        </p:nvPicPr>
        <p:blipFill rotWithShape="1">
          <a:blip r:embed="rId3">
            <a:alphaModFix/>
          </a:blip>
          <a:srcRect b="0" l="0" r="7313" t="5428"/>
          <a:stretch/>
        </p:blipFill>
        <p:spPr>
          <a:xfrm>
            <a:off x="1535400" y="3652400"/>
            <a:ext cx="4299550" cy="927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0"/>
          <p:cNvSpPr txBox="1"/>
          <p:nvPr>
            <p:ph type="title"/>
          </p:nvPr>
        </p:nvSpPr>
        <p:spPr>
          <a:xfrm>
            <a:off x="252300" y="532850"/>
            <a:ext cx="7285800" cy="1787700"/>
          </a:xfrm>
          <a:prstGeom prst="rect">
            <a:avLst/>
          </a:prstGeom>
        </p:spPr>
        <p:txBody>
          <a:bodyPr anchorCtr="0" anchor="ctr" bIns="91425" lIns="91425" spcFirstLastPara="1" rIns="91425" wrap="square" tIns="91425">
            <a:noAutofit/>
          </a:bodyPr>
          <a:lstStyle/>
          <a:p>
            <a:pPr indent="0" lvl="0" marL="914400" rtl="0" algn="ctr">
              <a:lnSpc>
                <a:spcPct val="115000"/>
              </a:lnSpc>
              <a:spcBef>
                <a:spcPts val="0"/>
              </a:spcBef>
              <a:spcAft>
                <a:spcPts val="1000"/>
              </a:spcAft>
              <a:buNone/>
            </a:pPr>
            <a:r>
              <a:rPr lang="en" sz="2000">
                <a:solidFill>
                  <a:srgbClr val="000000"/>
                </a:solidFill>
                <a:latin typeface="Arial"/>
                <a:ea typeface="Arial"/>
                <a:cs typeface="Arial"/>
                <a:sym typeface="Arial"/>
              </a:rPr>
              <a:t>Experimental Logic, Approach and Method of Investigation</a:t>
            </a:r>
            <a:endParaRPr sz="2800"/>
          </a:p>
        </p:txBody>
      </p:sp>
      <p:sp>
        <p:nvSpPr>
          <p:cNvPr id="664" name="Google Shape;664;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
        <p:nvSpPr>
          <p:cNvPr id="665" name="Google Shape;665;p70"/>
          <p:cNvSpPr txBox="1"/>
          <p:nvPr/>
        </p:nvSpPr>
        <p:spPr>
          <a:xfrm>
            <a:off x="146250" y="1973650"/>
            <a:ext cx="7938300" cy="25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Open Sans"/>
                <a:ea typeface="Open Sans"/>
                <a:cs typeface="Open Sans"/>
                <a:sym typeface="Open Sans"/>
              </a:rPr>
              <a:t>Ground Penetrating Radar</a:t>
            </a:r>
            <a:endParaRPr u="sng">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AutoNum type="arabicPeriod"/>
            </a:pPr>
            <a:r>
              <a:rPr lang="en">
                <a:solidFill>
                  <a:schemeClr val="dk1"/>
                </a:solidFill>
                <a:latin typeface="Open Sans"/>
                <a:ea typeface="Open Sans"/>
                <a:cs typeface="Open Sans"/>
                <a:sym typeface="Open Sans"/>
              </a:rPr>
              <a:t>Transmit high frequency radio waves </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AutoNum type="arabicPeriod"/>
            </a:pPr>
            <a:r>
              <a:rPr lang="en">
                <a:solidFill>
                  <a:schemeClr val="dk1"/>
                </a:solidFill>
                <a:latin typeface="Open Sans"/>
                <a:ea typeface="Open Sans"/>
                <a:cs typeface="Open Sans"/>
                <a:sym typeface="Open Sans"/>
              </a:rPr>
              <a:t>Receiver antenna </a:t>
            </a:r>
            <a:r>
              <a:rPr lang="en">
                <a:solidFill>
                  <a:schemeClr val="dk1"/>
                </a:solidFill>
                <a:latin typeface="Open Sans"/>
                <a:ea typeface="Open Sans"/>
                <a:cs typeface="Open Sans"/>
                <a:sym typeface="Open Sans"/>
              </a:rPr>
              <a:t>catches radio waves </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AutoNum type="arabicPeriod"/>
            </a:pPr>
            <a:r>
              <a:rPr lang="en">
                <a:solidFill>
                  <a:schemeClr val="dk1"/>
                </a:solidFill>
                <a:latin typeface="Open Sans"/>
                <a:ea typeface="Open Sans"/>
                <a:cs typeface="Open Sans"/>
                <a:sym typeface="Open Sans"/>
              </a:rPr>
              <a:t>Onboard computer processes the data and produces 3D map of lunar regolith</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u="sng">
              <a:solidFill>
                <a:schemeClr val="dk1"/>
              </a:solidFill>
              <a:latin typeface="Open Sans"/>
              <a:ea typeface="Open Sans"/>
              <a:cs typeface="Open Sans"/>
              <a:sym typeface="Open Sans"/>
            </a:endParaRPr>
          </a:p>
          <a:p>
            <a:pPr indent="0" lvl="0" marL="0" rtl="0" algn="l">
              <a:spcBef>
                <a:spcPts val="0"/>
              </a:spcBef>
              <a:spcAft>
                <a:spcPts val="0"/>
              </a:spcAft>
              <a:buNone/>
            </a:pPr>
            <a:r>
              <a:rPr lang="en" u="sng">
                <a:solidFill>
                  <a:schemeClr val="dk1"/>
                </a:solidFill>
                <a:latin typeface="Open Sans"/>
                <a:ea typeface="Open Sans"/>
                <a:cs typeface="Open Sans"/>
                <a:sym typeface="Open Sans"/>
              </a:rPr>
              <a:t>NIRVSS</a:t>
            </a:r>
            <a:endParaRPr u="sng">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AutoNum type="arabicPeriod"/>
            </a:pPr>
            <a:r>
              <a:rPr lang="en">
                <a:solidFill>
                  <a:schemeClr val="dk1"/>
                </a:solidFill>
                <a:latin typeface="Open Sans"/>
                <a:ea typeface="Open Sans"/>
                <a:cs typeface="Open Sans"/>
                <a:sym typeface="Open Sans"/>
              </a:rPr>
              <a:t>Infrared lamp illuminates sample location site</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AutoNum type="arabicPeriod"/>
            </a:pPr>
            <a:r>
              <a:rPr lang="en">
                <a:solidFill>
                  <a:schemeClr val="dk1"/>
                </a:solidFill>
                <a:latin typeface="Open Sans"/>
                <a:ea typeface="Open Sans"/>
                <a:cs typeface="Open Sans"/>
                <a:sym typeface="Open Sans"/>
              </a:rPr>
              <a:t>Longwave calibration sensor measures temperature measurement at given location</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AutoNum type="arabicPeriod"/>
            </a:pPr>
            <a:r>
              <a:rPr lang="en">
                <a:solidFill>
                  <a:schemeClr val="dk1"/>
                </a:solidFill>
                <a:latin typeface="Open Sans"/>
                <a:ea typeface="Open Sans"/>
                <a:cs typeface="Open Sans"/>
                <a:sym typeface="Open Sans"/>
              </a:rPr>
              <a:t>Robotic arm will deliver sample to NIRVSS</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AutoNum type="arabicPeriod"/>
            </a:pPr>
            <a:r>
              <a:rPr lang="en">
                <a:solidFill>
                  <a:schemeClr val="dk1"/>
                </a:solidFill>
                <a:latin typeface="Open Sans"/>
                <a:ea typeface="Open Sans"/>
                <a:cs typeface="Open Sans"/>
                <a:sym typeface="Open Sans"/>
              </a:rPr>
              <a:t>Spectrometer box and CMOS sensor work together to discern wavelengths</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1"/>
          <p:cNvSpPr txBox="1"/>
          <p:nvPr>
            <p:ph type="title"/>
          </p:nvPr>
        </p:nvSpPr>
        <p:spPr>
          <a:xfrm>
            <a:off x="561125" y="538000"/>
            <a:ext cx="7285800" cy="1062900"/>
          </a:xfrm>
          <a:prstGeom prst="rect">
            <a:avLst/>
          </a:prstGeom>
        </p:spPr>
        <p:txBody>
          <a:bodyPr anchorCtr="0" anchor="ctr" bIns="91425" lIns="91425" spcFirstLastPara="1" rIns="91425" wrap="square" tIns="91425">
            <a:noAutofit/>
          </a:bodyPr>
          <a:lstStyle/>
          <a:p>
            <a:pPr indent="0" lvl="0" marL="914400" rtl="0" algn="ctr">
              <a:lnSpc>
                <a:spcPct val="115000"/>
              </a:lnSpc>
              <a:spcBef>
                <a:spcPts val="0"/>
              </a:spcBef>
              <a:spcAft>
                <a:spcPts val="1000"/>
              </a:spcAft>
              <a:buNone/>
            </a:pPr>
            <a:r>
              <a:rPr lang="en" sz="2000">
                <a:solidFill>
                  <a:srgbClr val="000000"/>
                </a:solidFill>
                <a:latin typeface="Arial"/>
                <a:ea typeface="Arial"/>
                <a:cs typeface="Arial"/>
                <a:sym typeface="Arial"/>
              </a:rPr>
              <a:t>Expected Data and Analysis</a:t>
            </a:r>
            <a:endParaRPr sz="2000">
              <a:solidFill>
                <a:srgbClr val="000000"/>
              </a:solidFill>
              <a:latin typeface="Arial"/>
              <a:ea typeface="Arial"/>
              <a:cs typeface="Arial"/>
              <a:sym typeface="Arial"/>
            </a:endParaRPr>
          </a:p>
        </p:txBody>
      </p:sp>
      <p:sp>
        <p:nvSpPr>
          <p:cNvPr id="671" name="Google Shape;671;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
        <p:nvSpPr>
          <p:cNvPr id="672" name="Google Shape;672;p71"/>
          <p:cNvSpPr txBox="1"/>
          <p:nvPr/>
        </p:nvSpPr>
        <p:spPr>
          <a:xfrm rot="-5400000">
            <a:off x="-900625" y="3006575"/>
            <a:ext cx="24435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Open Sans"/>
                <a:ea typeface="Open Sans"/>
                <a:cs typeface="Open Sans"/>
                <a:sym typeface="Open Sans"/>
              </a:rPr>
              <a:t>Ground Penetrating Radar</a:t>
            </a:r>
            <a:endParaRPr u="sng">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pic>
        <p:nvPicPr>
          <p:cNvPr id="673" name="Google Shape;673;p71"/>
          <p:cNvPicPr preferRelativeResize="0"/>
          <p:nvPr/>
        </p:nvPicPr>
        <p:blipFill rotWithShape="1">
          <a:blip r:embed="rId3">
            <a:alphaModFix/>
          </a:blip>
          <a:srcRect b="-1849" l="3730" r="-3729" t="1850"/>
          <a:stretch/>
        </p:blipFill>
        <p:spPr>
          <a:xfrm>
            <a:off x="591587" y="1805575"/>
            <a:ext cx="3709951" cy="2882000"/>
          </a:xfrm>
          <a:prstGeom prst="rect">
            <a:avLst/>
          </a:prstGeom>
          <a:noFill/>
          <a:ln>
            <a:noFill/>
          </a:ln>
        </p:spPr>
      </p:pic>
      <p:sp>
        <p:nvSpPr>
          <p:cNvPr id="674" name="Google Shape;674;p71"/>
          <p:cNvSpPr txBox="1"/>
          <p:nvPr/>
        </p:nvSpPr>
        <p:spPr>
          <a:xfrm rot="-5400000">
            <a:off x="3350250" y="2678250"/>
            <a:ext cx="2443500" cy="48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dk1"/>
                </a:solidFill>
                <a:latin typeface="Open Sans"/>
                <a:ea typeface="Open Sans"/>
                <a:cs typeface="Open Sans"/>
                <a:sym typeface="Open Sans"/>
              </a:rPr>
              <a:t>NIRVSS</a:t>
            </a:r>
            <a:endParaRPr u="sng">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200">
              <a:solidFill>
                <a:schemeClr val="dk1"/>
              </a:solidFill>
              <a:latin typeface="Open Sans"/>
              <a:ea typeface="Open Sans"/>
              <a:cs typeface="Open Sans"/>
              <a:sym typeface="Open Sans"/>
            </a:endParaRPr>
          </a:p>
        </p:txBody>
      </p:sp>
      <p:pic>
        <p:nvPicPr>
          <p:cNvPr id="675" name="Google Shape;675;p71"/>
          <p:cNvPicPr preferRelativeResize="0"/>
          <p:nvPr/>
        </p:nvPicPr>
        <p:blipFill>
          <a:blip r:embed="rId4">
            <a:alphaModFix/>
          </a:blip>
          <a:stretch>
            <a:fillRect/>
          </a:stretch>
        </p:blipFill>
        <p:spPr>
          <a:xfrm>
            <a:off x="4780153" y="1375138"/>
            <a:ext cx="3936371" cy="3590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2"/>
          <p:cNvSpPr txBox="1"/>
          <p:nvPr>
            <p:ph type="title"/>
          </p:nvPr>
        </p:nvSpPr>
        <p:spPr>
          <a:xfrm>
            <a:off x="561125" y="538000"/>
            <a:ext cx="7285800" cy="1062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000"/>
              </a:spcAft>
              <a:buNone/>
            </a:pPr>
            <a:r>
              <a:rPr lang="en" sz="2000">
                <a:solidFill>
                  <a:srgbClr val="000000"/>
                </a:solidFill>
                <a:latin typeface="Arial"/>
                <a:ea typeface="Arial"/>
                <a:cs typeface="Arial"/>
                <a:sym typeface="Arial"/>
              </a:rPr>
              <a:t>Payload Risks</a:t>
            </a:r>
            <a:endParaRPr sz="2000">
              <a:solidFill>
                <a:srgbClr val="000000"/>
              </a:solidFill>
              <a:latin typeface="Arial"/>
              <a:ea typeface="Arial"/>
              <a:cs typeface="Arial"/>
              <a:sym typeface="Arial"/>
            </a:endParaRPr>
          </a:p>
        </p:txBody>
      </p:sp>
      <p:sp>
        <p:nvSpPr>
          <p:cNvPr id="681" name="Google Shape;681;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graphicFrame>
        <p:nvGraphicFramePr>
          <p:cNvPr id="682" name="Google Shape;682;p72"/>
          <p:cNvGraphicFramePr/>
          <p:nvPr/>
        </p:nvGraphicFramePr>
        <p:xfrm>
          <a:off x="224725" y="1389475"/>
          <a:ext cx="3000000" cy="3000000"/>
        </p:xfrm>
        <a:graphic>
          <a:graphicData uri="http://schemas.openxmlformats.org/drawingml/2006/table">
            <a:tbl>
              <a:tblPr>
                <a:noFill/>
                <a:tableStyleId>{A3297771-F028-444C-94FD-A4E3ABE44BD9}</a:tableStyleId>
              </a:tblPr>
              <a:tblGrid>
                <a:gridCol w="255400"/>
                <a:gridCol w="953475"/>
                <a:gridCol w="382850"/>
                <a:gridCol w="382850"/>
                <a:gridCol w="382850"/>
                <a:gridCol w="442675"/>
                <a:gridCol w="1557875"/>
                <a:gridCol w="421400"/>
              </a:tblGrid>
              <a:tr h="208200">
                <a:tc gridSpan="8">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Payload Risks</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hMerge="1"/>
                <a:tc hMerge="1"/>
                <a:tc hMerge="1"/>
                <a:tc hMerge="1"/>
                <a:tc hMerge="1"/>
                <a:tc hMerge="1"/>
                <a:tc hMerge="1"/>
              </a:tr>
              <a:tr h="378550">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1</a:t>
                      </a:r>
                      <a:endParaRPr sz="1100">
                        <a:latin typeface="Calibri"/>
                        <a:ea typeface="Calibri"/>
                        <a:cs typeface="Calibri"/>
                        <a:sym typeface="Calibri"/>
                      </a:endParaRPr>
                    </a:p>
                  </a:txBody>
                  <a:tcPr marT="0" marB="0" marR="25400" marL="25400" anchor="ctr">
                    <a:lnL cap="flat" cmpd="sng" w="9525">
                      <a:solidFill>
                        <a:srgbClr val="999999"/>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Payload: GPR &amp; NIRVSS</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4</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3</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New</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M</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Lunar dust reduces signal accuracy</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Active</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r>
              <a:tr h="378550">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2</a:t>
                      </a:r>
                      <a:endParaRPr sz="1100">
                        <a:latin typeface="Calibri"/>
                        <a:ea typeface="Calibri"/>
                        <a:cs typeface="Calibri"/>
                        <a:sym typeface="Calibri"/>
                      </a:endParaRPr>
                    </a:p>
                  </a:txBody>
                  <a:tcPr marT="0" marB="0" marR="25400" marL="25400" anchor="ctr">
                    <a:lnL cap="flat" cmpd="sng" w="9525">
                      <a:solidFill>
                        <a:srgbClr val="999999"/>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Payload: GPR</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3</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3</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New</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A</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Excess sedimentary particles cluttering image</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Active</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EEAF6"/>
                    </a:solidFill>
                  </a:tcPr>
                </a:tc>
              </a:tr>
              <a:tr h="1325475">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3</a:t>
                      </a:r>
                      <a:endParaRPr sz="1100">
                        <a:latin typeface="Calibri"/>
                        <a:ea typeface="Calibri"/>
                        <a:cs typeface="Calibri"/>
                        <a:sym typeface="Calibri"/>
                      </a:endParaRPr>
                    </a:p>
                  </a:txBody>
                  <a:tcPr marT="0" marB="0" marR="25400" marL="25400" anchor="ctr">
                    <a:lnL cap="flat" cmpd="sng" w="9525">
                      <a:solidFill>
                        <a:srgbClr val="999999"/>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Payload: NIRVSS</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2</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4</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New</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W</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Temperature fluctuations affecting capabilities</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Active</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r>
              <a:tr h="567825">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4</a:t>
                      </a:r>
                      <a:endParaRPr sz="1100">
                        <a:latin typeface="Calibri"/>
                        <a:ea typeface="Calibri"/>
                        <a:cs typeface="Calibri"/>
                        <a:sym typeface="Calibri"/>
                      </a:endParaRPr>
                    </a:p>
                  </a:txBody>
                  <a:tcPr marT="0" marB="0" marR="25400" marL="25400" anchor="ctr">
                    <a:lnL cap="flat" cmpd="sng" w="9525">
                      <a:solidFill>
                        <a:srgbClr val="999999"/>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Planetary Protection</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2</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4</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New</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M</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Contaminating lunar regolith with Earth's organic materials</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Active</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EEAF6"/>
                    </a:solidFill>
                  </a:tcPr>
                </a:tc>
              </a:tr>
              <a:tr h="567825">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5</a:t>
                      </a:r>
                      <a:endParaRPr sz="1100">
                        <a:latin typeface="Calibri"/>
                        <a:ea typeface="Calibri"/>
                        <a:cs typeface="Calibri"/>
                        <a:sym typeface="Calibri"/>
                      </a:endParaRPr>
                    </a:p>
                  </a:txBody>
                  <a:tcPr marT="0" marB="0" marR="25400" marL="25400" anchor="ctr">
                    <a:lnL cap="flat" cmpd="sng" w="9525">
                      <a:solidFill>
                        <a:srgbClr val="999999"/>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Payload: GPR &amp; NIRVSS</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3</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4</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New</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W</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Wear on wheel treads due to abrasive lunar regolith reduces mobility</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Active</a:t>
                      </a:r>
                      <a:endParaRPr sz="1100">
                        <a:latin typeface="Calibri"/>
                        <a:ea typeface="Calibri"/>
                        <a:cs typeface="Calibri"/>
                        <a:sym typeface="Calibri"/>
                      </a:endParaRPr>
                    </a:p>
                  </a:txBody>
                  <a:tcPr marT="0" marB="0" marR="25400" marL="25400" anchor="ctr">
                    <a:lnL cap="flat" cmpd="sng" w="9525">
                      <a:solidFill>
                        <a:srgbClr val="000000"/>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r>
            </a:tbl>
          </a:graphicData>
        </a:graphic>
      </p:graphicFrame>
      <p:graphicFrame>
        <p:nvGraphicFramePr>
          <p:cNvPr id="683" name="Google Shape;683;p72"/>
          <p:cNvGraphicFramePr/>
          <p:nvPr/>
        </p:nvGraphicFramePr>
        <p:xfrm>
          <a:off x="5222900" y="982800"/>
          <a:ext cx="3000000" cy="3000000"/>
        </p:xfrm>
        <a:graphic>
          <a:graphicData uri="http://schemas.openxmlformats.org/drawingml/2006/table">
            <a:tbl>
              <a:tblPr>
                <a:noFill/>
                <a:tableStyleId>{9E6A13EF-0E3B-4C13-8926-CFF10B49C4C9}</a:tableStyleId>
              </a:tblPr>
              <a:tblGrid>
                <a:gridCol w="333875"/>
                <a:gridCol w="497075"/>
                <a:gridCol w="333875"/>
                <a:gridCol w="511575"/>
                <a:gridCol w="511575"/>
                <a:gridCol w="511575"/>
                <a:gridCol w="511575"/>
                <a:gridCol w="511575"/>
              </a:tblGrid>
              <a:tr h="316950">
                <a:tc>
                  <a:txBody>
                    <a:bodyPr/>
                    <a:lstStyle/>
                    <a:p>
                      <a:pPr indent="0" lvl="0" marL="0" rtl="0" algn="l">
                        <a:spcBef>
                          <a:spcPts val="0"/>
                        </a:spcBef>
                        <a:spcAft>
                          <a:spcPts val="0"/>
                        </a:spcAft>
                        <a:buNone/>
                      </a:pPr>
                      <a:r>
                        <a:t/>
                      </a:r>
                      <a:endParaRPr/>
                    </a:p>
                  </a:txBody>
                  <a:tcPr marT="91425" marB="91425" marR="28575" marL="28575" anchor="b"/>
                </a:tc>
                <a:tc>
                  <a:txBody>
                    <a:bodyPr/>
                    <a:lstStyle/>
                    <a:p>
                      <a:pPr indent="0" lvl="0" marL="0" rtl="0" algn="l">
                        <a:spcBef>
                          <a:spcPts val="0"/>
                        </a:spcBef>
                        <a:spcAft>
                          <a:spcPts val="0"/>
                        </a:spcAft>
                        <a:buNone/>
                      </a:pPr>
                      <a:r>
                        <a:t/>
                      </a:r>
                      <a:endParaRPr/>
                    </a:p>
                  </a:txBody>
                  <a:tcPr marT="91425" marB="91425" marR="28575" marL="28575" anchor="b">
                    <a:lnB cap="flat" cmpd="sng" w="15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tc>
                <a:tc>
                  <a:txBody>
                    <a:bodyPr/>
                    <a:lstStyle/>
                    <a:p>
                      <a:pPr indent="0" lvl="0" marL="0" rtl="0" algn="l">
                        <a:spcBef>
                          <a:spcPts val="0"/>
                        </a:spcBef>
                        <a:spcAft>
                          <a:spcPts val="0"/>
                        </a:spcAft>
                        <a:buNone/>
                      </a:pPr>
                      <a:r>
                        <a:t/>
                      </a:r>
                      <a:endParaRPr/>
                    </a:p>
                  </a:txBody>
                  <a:tcPr marT="91425" marB="91425" marR="28575" marL="28575" anchor="b">
                    <a:lnB cap="flat" cmpd="sng" w="15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B cap="flat" cmpd="sng" w="15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B cap="flat" cmpd="sng" w="15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B cap="flat" cmpd="sng" w="15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B cap="flat" cmpd="sng" w="15250">
                      <a:solidFill>
                        <a:srgbClr val="000000"/>
                      </a:solidFill>
                      <a:prstDash val="solid"/>
                      <a:round/>
                      <a:headEnd len="sm" w="sm" type="none"/>
                      <a:tailEnd len="sm" w="sm" type="none"/>
                    </a:lnB>
                  </a:tcPr>
                </a:tc>
              </a:tr>
              <a:tr h="481550">
                <a:tc>
                  <a:txBody>
                    <a:bodyPr/>
                    <a:lstStyle/>
                    <a:p>
                      <a:pPr indent="0" lvl="0" marL="0" rtl="0" algn="l">
                        <a:spcBef>
                          <a:spcPts val="0"/>
                        </a:spcBef>
                        <a:spcAft>
                          <a:spcPts val="0"/>
                        </a:spcAft>
                        <a:buNone/>
                      </a:pPr>
                      <a:r>
                        <a:t/>
                      </a:r>
                      <a:endParaRPr/>
                    </a:p>
                  </a:txBody>
                  <a:tcPr marT="91425" marB="91425" marR="28575" marL="28575" anchor="b">
                    <a:lnR cap="flat" cmpd="sng" w="15250">
                      <a:solidFill>
                        <a:srgbClr val="000000"/>
                      </a:solidFill>
                      <a:prstDash val="solid"/>
                      <a:round/>
                      <a:headEnd len="sm" w="sm" type="none"/>
                      <a:tailEnd len="sm" w="sm" type="none"/>
                    </a:lnR>
                  </a:tcPr>
                </a:tc>
                <a:tc rowSpan="5">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LIKELIHOOD</a:t>
                      </a:r>
                      <a:endParaRPr b="1" sz="1200">
                        <a:latin typeface="Calibri"/>
                        <a:ea typeface="Calibri"/>
                        <a:cs typeface="Calibri"/>
                        <a:sym typeface="Calibri"/>
                      </a:endParaRPr>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BDD6EE"/>
                    </a:solidFill>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5</a:t>
                      </a:r>
                      <a:endParaRPr b="1" sz="1200">
                        <a:latin typeface="Calibri"/>
                        <a:ea typeface="Calibri"/>
                        <a:cs typeface="Calibri"/>
                        <a:sym typeface="Calibri"/>
                      </a:endParaRPr>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t/>
                      </a:r>
                      <a:endParaRPr sz="1200"/>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1200"/>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FFD966"/>
                    </a:solidFill>
                  </a:tcPr>
                </a:tc>
                <a:tc>
                  <a:txBody>
                    <a:bodyPr/>
                    <a:lstStyle/>
                    <a:p>
                      <a:pPr indent="0" lvl="0" marL="0" rtl="0" algn="l">
                        <a:spcBef>
                          <a:spcPts val="0"/>
                        </a:spcBef>
                        <a:spcAft>
                          <a:spcPts val="0"/>
                        </a:spcAft>
                        <a:buNone/>
                      </a:pPr>
                      <a:r>
                        <a:t/>
                      </a:r>
                      <a:endParaRPr sz="1200"/>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1200"/>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1200"/>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E06666"/>
                    </a:solidFill>
                  </a:tcPr>
                </a:tc>
              </a:tr>
              <a:tr h="481550">
                <a:tc>
                  <a:txBody>
                    <a:bodyPr/>
                    <a:lstStyle/>
                    <a:p>
                      <a:pPr indent="0" lvl="0" marL="0" rtl="0" algn="l">
                        <a:spcBef>
                          <a:spcPts val="0"/>
                        </a:spcBef>
                        <a:spcAft>
                          <a:spcPts val="0"/>
                        </a:spcAft>
                        <a:buNone/>
                      </a:pPr>
                      <a:r>
                        <a:t/>
                      </a:r>
                      <a:endParaRPr/>
                    </a:p>
                  </a:txBody>
                  <a:tcPr marT="91425" marB="91425" marR="28575" marL="28575" anchor="b">
                    <a:lnR cap="flat" cmpd="sng" w="15250">
                      <a:solidFill>
                        <a:srgbClr val="000000"/>
                      </a:solidFill>
                      <a:prstDash val="solid"/>
                      <a:round/>
                      <a:headEnd len="sm" w="sm" type="none"/>
                      <a:tailEnd len="sm" w="sm" type="none"/>
                    </a:lnR>
                  </a:tcPr>
                </a:tc>
                <a:tc vMerge="1"/>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4</a:t>
                      </a:r>
                      <a:endParaRPr b="1" sz="1200">
                        <a:latin typeface="Calibri"/>
                        <a:ea typeface="Calibri"/>
                        <a:cs typeface="Calibri"/>
                        <a:sym typeface="Calibri"/>
                      </a:endParaRPr>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t/>
                      </a:r>
                      <a:endParaRPr sz="1200"/>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1200"/>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1</a:t>
                      </a:r>
                      <a:endParaRPr b="1" sz="1200">
                        <a:latin typeface="Calibri"/>
                        <a:ea typeface="Calibri"/>
                        <a:cs typeface="Calibri"/>
                        <a:sym typeface="Calibri"/>
                      </a:endParaRPr>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FFD966"/>
                    </a:solidFill>
                  </a:tcPr>
                </a:tc>
                <a:tc>
                  <a:txBody>
                    <a:bodyPr/>
                    <a:lstStyle/>
                    <a:p>
                      <a:pPr indent="0" lvl="0" marL="0" rtl="0" algn="l">
                        <a:spcBef>
                          <a:spcPts val="0"/>
                        </a:spcBef>
                        <a:spcAft>
                          <a:spcPts val="0"/>
                        </a:spcAft>
                        <a:buNone/>
                      </a:pPr>
                      <a:r>
                        <a:t/>
                      </a:r>
                      <a:endParaRPr sz="1200"/>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1200"/>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E06666"/>
                    </a:solidFill>
                  </a:tcPr>
                </a:tc>
              </a:tr>
              <a:tr h="481550">
                <a:tc>
                  <a:txBody>
                    <a:bodyPr/>
                    <a:lstStyle/>
                    <a:p>
                      <a:pPr indent="0" lvl="0" marL="0" rtl="0" algn="l">
                        <a:spcBef>
                          <a:spcPts val="0"/>
                        </a:spcBef>
                        <a:spcAft>
                          <a:spcPts val="0"/>
                        </a:spcAft>
                        <a:buNone/>
                      </a:pPr>
                      <a:r>
                        <a:t/>
                      </a:r>
                      <a:endParaRPr/>
                    </a:p>
                  </a:txBody>
                  <a:tcPr marT="91425" marB="91425" marR="28575" marL="28575" anchor="b">
                    <a:lnR cap="flat" cmpd="sng" w="15250">
                      <a:solidFill>
                        <a:srgbClr val="000000"/>
                      </a:solidFill>
                      <a:prstDash val="solid"/>
                      <a:round/>
                      <a:headEnd len="sm" w="sm" type="none"/>
                      <a:tailEnd len="sm" w="sm" type="none"/>
                    </a:lnR>
                  </a:tcPr>
                </a:tc>
                <a:tc vMerge="1"/>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3</a:t>
                      </a:r>
                      <a:endParaRPr b="1" sz="1200">
                        <a:latin typeface="Calibri"/>
                        <a:ea typeface="Calibri"/>
                        <a:cs typeface="Calibri"/>
                        <a:sym typeface="Calibri"/>
                      </a:endParaRPr>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t/>
                      </a:r>
                      <a:endParaRPr sz="1200"/>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1200"/>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2</a:t>
                      </a:r>
                      <a:endParaRPr b="1" sz="1200">
                        <a:latin typeface="Calibri"/>
                        <a:ea typeface="Calibri"/>
                        <a:cs typeface="Calibri"/>
                        <a:sym typeface="Calibri"/>
                      </a:endParaRPr>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5</a:t>
                      </a:r>
                      <a:endParaRPr b="1" sz="1200">
                        <a:latin typeface="Calibri"/>
                        <a:ea typeface="Calibri"/>
                        <a:cs typeface="Calibri"/>
                        <a:sym typeface="Calibri"/>
                      </a:endParaRPr>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FFD966"/>
                    </a:solidFill>
                  </a:tcPr>
                </a:tc>
                <a:tc>
                  <a:txBody>
                    <a:bodyPr/>
                    <a:lstStyle/>
                    <a:p>
                      <a:pPr indent="0" lvl="0" marL="0" rtl="0" algn="l">
                        <a:spcBef>
                          <a:spcPts val="0"/>
                        </a:spcBef>
                        <a:spcAft>
                          <a:spcPts val="0"/>
                        </a:spcAft>
                        <a:buNone/>
                      </a:pPr>
                      <a:r>
                        <a:t/>
                      </a:r>
                      <a:endParaRPr sz="1200"/>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E06666"/>
                    </a:solidFill>
                  </a:tcPr>
                </a:tc>
              </a:tr>
              <a:tr h="481550">
                <a:tc>
                  <a:txBody>
                    <a:bodyPr/>
                    <a:lstStyle/>
                    <a:p>
                      <a:pPr indent="0" lvl="0" marL="0" rtl="0" algn="l">
                        <a:spcBef>
                          <a:spcPts val="0"/>
                        </a:spcBef>
                        <a:spcAft>
                          <a:spcPts val="0"/>
                        </a:spcAft>
                        <a:buNone/>
                      </a:pPr>
                      <a:r>
                        <a:t/>
                      </a:r>
                      <a:endParaRPr/>
                    </a:p>
                  </a:txBody>
                  <a:tcPr marT="91425" marB="91425" marR="28575" marL="28575" anchor="b">
                    <a:lnR cap="flat" cmpd="sng" w="15250">
                      <a:solidFill>
                        <a:srgbClr val="000000"/>
                      </a:solidFill>
                      <a:prstDash val="solid"/>
                      <a:round/>
                      <a:headEnd len="sm" w="sm" type="none"/>
                      <a:tailEnd len="sm" w="sm" type="none"/>
                    </a:lnR>
                  </a:tcPr>
                </a:tc>
                <a:tc vMerge="1"/>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2</a:t>
                      </a:r>
                      <a:endParaRPr b="1" sz="1200">
                        <a:latin typeface="Calibri"/>
                        <a:ea typeface="Calibri"/>
                        <a:cs typeface="Calibri"/>
                        <a:sym typeface="Calibri"/>
                      </a:endParaRPr>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t/>
                      </a:r>
                      <a:endParaRPr sz="1200"/>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1200"/>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1200"/>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3, 4</a:t>
                      </a:r>
                      <a:endParaRPr b="1" sz="1200">
                        <a:latin typeface="Calibri"/>
                        <a:ea typeface="Calibri"/>
                        <a:cs typeface="Calibri"/>
                        <a:sym typeface="Calibri"/>
                      </a:endParaRPr>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FFD966"/>
                    </a:solidFill>
                  </a:tcPr>
                </a:tc>
                <a:tc>
                  <a:txBody>
                    <a:bodyPr/>
                    <a:lstStyle/>
                    <a:p>
                      <a:pPr indent="0" lvl="0" marL="0" rtl="0" algn="l">
                        <a:spcBef>
                          <a:spcPts val="0"/>
                        </a:spcBef>
                        <a:spcAft>
                          <a:spcPts val="0"/>
                        </a:spcAft>
                        <a:buNone/>
                      </a:pPr>
                      <a:r>
                        <a:t/>
                      </a:r>
                      <a:endParaRPr sz="1200"/>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FFD966"/>
                    </a:solidFill>
                  </a:tcPr>
                </a:tc>
              </a:tr>
              <a:tr h="481550">
                <a:tc>
                  <a:txBody>
                    <a:bodyPr/>
                    <a:lstStyle/>
                    <a:p>
                      <a:pPr indent="0" lvl="0" marL="0" rtl="0" algn="l">
                        <a:spcBef>
                          <a:spcPts val="0"/>
                        </a:spcBef>
                        <a:spcAft>
                          <a:spcPts val="0"/>
                        </a:spcAft>
                        <a:buNone/>
                      </a:pPr>
                      <a:r>
                        <a:t/>
                      </a:r>
                      <a:endParaRPr/>
                    </a:p>
                  </a:txBody>
                  <a:tcPr marT="91425" marB="91425" marR="28575" marL="28575" anchor="b">
                    <a:lnR cap="flat" cmpd="sng" w="15250">
                      <a:solidFill>
                        <a:srgbClr val="000000"/>
                      </a:solidFill>
                      <a:prstDash val="solid"/>
                      <a:round/>
                      <a:headEnd len="sm" w="sm" type="none"/>
                      <a:tailEnd len="sm" w="sm" type="none"/>
                    </a:lnR>
                  </a:tcPr>
                </a:tc>
                <a:tc vMerge="1"/>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1</a:t>
                      </a:r>
                      <a:endParaRPr b="1" sz="1200">
                        <a:latin typeface="Calibri"/>
                        <a:ea typeface="Calibri"/>
                        <a:cs typeface="Calibri"/>
                        <a:sym typeface="Calibri"/>
                      </a:endParaRPr>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t/>
                      </a:r>
                      <a:endParaRPr sz="1200"/>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1200"/>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1200"/>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1200"/>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1200"/>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FFD966"/>
                    </a:solidFill>
                  </a:tcPr>
                </a:tc>
              </a:tr>
              <a:tr h="481550">
                <a:tc>
                  <a:txBody>
                    <a:bodyPr/>
                    <a:lstStyle/>
                    <a:p>
                      <a:pPr indent="0" lvl="0" marL="0" rtl="0" algn="l">
                        <a:spcBef>
                          <a:spcPts val="0"/>
                        </a:spcBef>
                        <a:spcAft>
                          <a:spcPts val="0"/>
                        </a:spcAft>
                        <a:buNone/>
                      </a:pPr>
                      <a:r>
                        <a:t/>
                      </a:r>
                      <a:endParaRPr/>
                    </a:p>
                  </a:txBody>
                  <a:tcPr marT="91425" marB="91425" marR="28575" marL="28575" anchor="b"/>
                </a:tc>
                <a:tc>
                  <a:txBody>
                    <a:bodyPr/>
                    <a:lstStyle/>
                    <a:p>
                      <a:pPr indent="0" lvl="0" marL="0" rtl="0" algn="l">
                        <a:spcBef>
                          <a:spcPts val="0"/>
                        </a:spcBef>
                        <a:spcAft>
                          <a:spcPts val="0"/>
                        </a:spcAft>
                        <a:buNone/>
                      </a:pPr>
                      <a:r>
                        <a:t/>
                      </a:r>
                      <a:endParaRPr sz="1200"/>
                    </a:p>
                  </a:txBody>
                  <a:tcPr marT="91425" marB="91425" marR="28575" marL="28575" anchor="b">
                    <a:lnT cap="flat" cmpd="sng" w="152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200"/>
                    </a:p>
                  </a:txBody>
                  <a:tcPr marT="91425" marB="91425" marR="28575" marL="28575" anchor="b"/>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1</a:t>
                      </a:r>
                      <a:endParaRPr b="1" sz="1200">
                        <a:latin typeface="Calibri"/>
                        <a:ea typeface="Calibri"/>
                        <a:cs typeface="Calibri"/>
                        <a:sym typeface="Calibri"/>
                      </a:endParaRPr>
                    </a:p>
                  </a:txBody>
                  <a:tcPr marT="91425" marB="91425" marR="28575" marL="28575" anchor="ct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2</a:t>
                      </a:r>
                      <a:endParaRPr b="1" sz="1200">
                        <a:latin typeface="Calibri"/>
                        <a:ea typeface="Calibri"/>
                        <a:cs typeface="Calibri"/>
                        <a:sym typeface="Calibri"/>
                      </a:endParaRPr>
                    </a:p>
                  </a:txBody>
                  <a:tcPr marT="91425" marB="91425" marR="28575" marL="28575" anchor="ct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3</a:t>
                      </a:r>
                      <a:endParaRPr b="1" sz="1200">
                        <a:latin typeface="Calibri"/>
                        <a:ea typeface="Calibri"/>
                        <a:cs typeface="Calibri"/>
                        <a:sym typeface="Calibri"/>
                      </a:endParaRPr>
                    </a:p>
                  </a:txBody>
                  <a:tcPr marT="91425" marB="91425" marR="28575" marL="28575" anchor="ct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4</a:t>
                      </a:r>
                      <a:endParaRPr b="1" sz="1200">
                        <a:latin typeface="Calibri"/>
                        <a:ea typeface="Calibri"/>
                        <a:cs typeface="Calibri"/>
                        <a:sym typeface="Calibri"/>
                      </a:endParaRPr>
                    </a:p>
                  </a:txBody>
                  <a:tcPr marT="91425" marB="91425" marR="28575" marL="28575" anchor="ct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5</a:t>
                      </a:r>
                      <a:endParaRPr b="1" sz="1200">
                        <a:latin typeface="Calibri"/>
                        <a:ea typeface="Calibri"/>
                        <a:cs typeface="Calibri"/>
                        <a:sym typeface="Calibri"/>
                      </a:endParaRPr>
                    </a:p>
                  </a:txBody>
                  <a:tcPr marT="91425" marB="91425" marR="28575" marL="28575" anchor="ct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r>
              <a:tr h="481550">
                <a:tc>
                  <a:txBody>
                    <a:bodyPr/>
                    <a:lstStyle/>
                    <a:p>
                      <a:pPr indent="0" lvl="0" marL="0" rtl="0" algn="l">
                        <a:spcBef>
                          <a:spcPts val="0"/>
                        </a:spcBef>
                        <a:spcAft>
                          <a:spcPts val="0"/>
                        </a:spcAft>
                        <a:buNone/>
                      </a:pPr>
                      <a:r>
                        <a:t/>
                      </a:r>
                      <a:endParaRPr/>
                    </a:p>
                  </a:txBody>
                  <a:tcPr marT="91425" marB="91425" marR="28575" marL="28575" anchor="b"/>
                </a:tc>
                <a:tc>
                  <a:txBody>
                    <a:bodyPr/>
                    <a:lstStyle/>
                    <a:p>
                      <a:pPr indent="0" lvl="0" marL="0" rtl="0" algn="l">
                        <a:spcBef>
                          <a:spcPts val="0"/>
                        </a:spcBef>
                        <a:spcAft>
                          <a:spcPts val="0"/>
                        </a:spcAft>
                        <a:buNone/>
                      </a:pPr>
                      <a:r>
                        <a:t/>
                      </a:r>
                      <a:endParaRPr sz="1200"/>
                    </a:p>
                  </a:txBody>
                  <a:tcPr marT="91425" marB="91425" marR="28575" marL="28575" anchor="b"/>
                </a:tc>
                <a:tc>
                  <a:txBody>
                    <a:bodyPr/>
                    <a:lstStyle/>
                    <a:p>
                      <a:pPr indent="0" lvl="0" marL="0" rtl="0" algn="l">
                        <a:spcBef>
                          <a:spcPts val="0"/>
                        </a:spcBef>
                        <a:spcAft>
                          <a:spcPts val="0"/>
                        </a:spcAft>
                        <a:buNone/>
                      </a:pPr>
                      <a:r>
                        <a:t/>
                      </a:r>
                      <a:endParaRPr sz="1200"/>
                    </a:p>
                  </a:txBody>
                  <a:tcPr marT="91425" marB="91425" marR="28575" marL="28575" anchor="b">
                    <a:lnR cap="flat" cmpd="sng" w="15250">
                      <a:solidFill>
                        <a:srgbClr val="000000"/>
                      </a:solidFill>
                      <a:prstDash val="solid"/>
                      <a:round/>
                      <a:headEnd len="sm" w="sm" type="none"/>
                      <a:tailEnd len="sm" w="sm" type="none"/>
                    </a:lnR>
                  </a:tcPr>
                </a:tc>
                <a:tc gridSpan="5">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CONSEQUENCES</a:t>
                      </a:r>
                      <a:endParaRPr b="1" sz="1200">
                        <a:latin typeface="Calibri"/>
                        <a:ea typeface="Calibri"/>
                        <a:cs typeface="Calibri"/>
                        <a:sym typeface="Calibri"/>
                      </a:endParaRPr>
                    </a:p>
                  </a:txBody>
                  <a:tcPr marT="91425" marB="91425"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BDD6EE"/>
                    </a:solidFill>
                  </a:tcPr>
                </a:tc>
                <a:tc hMerge="1"/>
                <a:tc hMerge="1"/>
                <a:tc hMerge="1"/>
                <a:tc hMerge="1"/>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3"/>
          <p:cNvSpPr txBox="1"/>
          <p:nvPr>
            <p:ph type="title"/>
          </p:nvPr>
        </p:nvSpPr>
        <p:spPr>
          <a:xfrm>
            <a:off x="31475" y="96750"/>
            <a:ext cx="8862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Overview/Conclusion</a:t>
            </a:r>
            <a:endParaRPr/>
          </a:p>
        </p:txBody>
      </p:sp>
      <p:sp>
        <p:nvSpPr>
          <p:cNvPr id="689" name="Google Shape;689;p73"/>
          <p:cNvSpPr txBox="1"/>
          <p:nvPr>
            <p:ph idx="12" type="sldNum"/>
          </p:nvPr>
        </p:nvSpPr>
        <p:spPr>
          <a:xfrm>
            <a:off x="8595309"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
        <p:nvSpPr>
          <p:cNvPr id="690" name="Google Shape;690;p73"/>
          <p:cNvSpPr txBox="1"/>
          <p:nvPr/>
        </p:nvSpPr>
        <p:spPr>
          <a:xfrm>
            <a:off x="641725" y="2372650"/>
            <a:ext cx="8057700" cy="2415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Extensive research has been conducted to this point</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Many rounds of risk analysis has been performed</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Were ready for the next steps that </a:t>
            </a:r>
            <a:r>
              <a:rPr lang="en" sz="1200">
                <a:solidFill>
                  <a:schemeClr val="dk1"/>
                </a:solidFill>
                <a:latin typeface="Open Sans"/>
                <a:ea typeface="Open Sans"/>
                <a:cs typeface="Open Sans"/>
                <a:sym typeface="Open Sans"/>
              </a:rPr>
              <a:t>being</a:t>
            </a:r>
            <a:r>
              <a:rPr lang="en" sz="1200">
                <a:solidFill>
                  <a:schemeClr val="dk1"/>
                </a:solidFill>
                <a:latin typeface="Open Sans"/>
                <a:ea typeface="Open Sans"/>
                <a:cs typeface="Open Sans"/>
                <a:sym typeface="Open Sans"/>
              </a:rPr>
              <a:t> CDR</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Ready to start manufacturing parts for CHILLY</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ctr">
              <a:spcBef>
                <a:spcPts val="0"/>
              </a:spcBef>
              <a:spcAft>
                <a:spcPts val="0"/>
              </a:spcAft>
              <a:buNone/>
            </a:pPr>
            <a:r>
              <a:rPr lang="en" sz="1500">
                <a:solidFill>
                  <a:schemeClr val="dk1"/>
                </a:solidFill>
                <a:latin typeface="Open Sans"/>
                <a:ea typeface="Open Sans"/>
                <a:cs typeface="Open Sans"/>
                <a:sym typeface="Open Sans"/>
              </a:rPr>
              <a:t>CHILLY is on its way to Launch!!!</a:t>
            </a:r>
            <a:endParaRPr sz="1500">
              <a:solidFill>
                <a:schemeClr val="dk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2"/>
          <p:cNvSpPr txBox="1"/>
          <p:nvPr>
            <p:ph type="title"/>
          </p:nvPr>
        </p:nvSpPr>
        <p:spPr>
          <a:xfrm>
            <a:off x="457200" y="382675"/>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Major Driving Requirements/Constraints</a:t>
            </a:r>
            <a:endParaRPr/>
          </a:p>
        </p:txBody>
      </p:sp>
      <p:sp>
        <p:nvSpPr>
          <p:cNvPr id="301" name="Google Shape;30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graphicFrame>
        <p:nvGraphicFramePr>
          <p:cNvPr id="302" name="Google Shape;302;p32"/>
          <p:cNvGraphicFramePr/>
          <p:nvPr/>
        </p:nvGraphicFramePr>
        <p:xfrm>
          <a:off x="213300" y="1045913"/>
          <a:ext cx="3000000" cy="3000000"/>
        </p:xfrm>
        <a:graphic>
          <a:graphicData uri="http://schemas.openxmlformats.org/drawingml/2006/table">
            <a:tbl>
              <a:tblPr>
                <a:noFill/>
                <a:tableStyleId>{B662B34E-3499-4951-B110-324628C0C37C}</a:tableStyleId>
              </a:tblPr>
              <a:tblGrid>
                <a:gridCol w="869475"/>
                <a:gridCol w="1551425"/>
                <a:gridCol w="1004300"/>
                <a:gridCol w="1004300"/>
                <a:gridCol w="2312650"/>
              </a:tblGrid>
              <a:tr h="633725">
                <a:tc>
                  <a:txBody>
                    <a:bodyPr/>
                    <a:lstStyle/>
                    <a:p>
                      <a:pPr indent="0" lvl="0" marL="0" rtl="0" algn="ctr">
                        <a:spcBef>
                          <a:spcPts val="0"/>
                        </a:spcBef>
                        <a:spcAft>
                          <a:spcPts val="0"/>
                        </a:spcAft>
                        <a:buNone/>
                      </a:pPr>
                      <a:r>
                        <a:rPr b="1" lang="en" sz="900"/>
                        <a:t>Req #</a:t>
                      </a:r>
                      <a:endParaRPr sz="900"/>
                    </a:p>
                  </a:txBody>
                  <a:tcPr marT="0" marB="0" marR="25400" marL="25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CCCCC"/>
                    </a:solidFill>
                  </a:tcPr>
                </a:tc>
                <a:tc gridSpan="2">
                  <a:txBody>
                    <a:bodyPr/>
                    <a:lstStyle/>
                    <a:p>
                      <a:pPr indent="0" lvl="0" marL="0" rtl="0" algn="ctr">
                        <a:spcBef>
                          <a:spcPts val="0"/>
                        </a:spcBef>
                        <a:spcAft>
                          <a:spcPts val="0"/>
                        </a:spcAft>
                        <a:buNone/>
                      </a:pPr>
                      <a:r>
                        <a:rPr b="1" lang="en" sz="900"/>
                        <a:t>Requirement</a:t>
                      </a:r>
                      <a:endParaRPr sz="900"/>
                    </a:p>
                  </a:txBody>
                  <a:tcPr marT="0" marB="0" marR="25400" marL="25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CCCCC"/>
                    </a:solidFill>
                  </a:tcPr>
                </a:tc>
                <a:tc hMerge="1"/>
                <a:tc gridSpan="2">
                  <a:txBody>
                    <a:bodyPr/>
                    <a:lstStyle/>
                    <a:p>
                      <a:pPr indent="0" lvl="0" marL="0" rtl="0" algn="ctr">
                        <a:spcBef>
                          <a:spcPts val="0"/>
                        </a:spcBef>
                        <a:spcAft>
                          <a:spcPts val="0"/>
                        </a:spcAft>
                        <a:buNone/>
                      </a:pPr>
                      <a:r>
                        <a:rPr b="1" lang="en" sz="900"/>
                        <a:t>Rationale</a:t>
                      </a:r>
                      <a:endParaRPr sz="900"/>
                    </a:p>
                  </a:txBody>
                  <a:tcPr marT="0" marB="0" marR="25400" marL="25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CCCCC"/>
                    </a:solidFill>
                  </a:tcPr>
                </a:tc>
                <a:tc hMerge="1"/>
              </a:tr>
              <a:tr h="326175">
                <a:tc>
                  <a:txBody>
                    <a:bodyPr/>
                    <a:lstStyle/>
                    <a:p>
                      <a:pPr indent="0" lvl="0" marL="0" rtl="0" algn="ctr">
                        <a:spcBef>
                          <a:spcPts val="0"/>
                        </a:spcBef>
                        <a:spcAft>
                          <a:spcPts val="0"/>
                        </a:spcAft>
                        <a:buNone/>
                      </a:pPr>
                      <a:r>
                        <a:rPr lang="en" sz="900"/>
                        <a:t>MR-1</a:t>
                      </a:r>
                      <a:endParaRPr sz="9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900"/>
                        <a:t>The vehicle shall be ready for launch from Cape Canaveral by September 1st, 2028.</a:t>
                      </a:r>
                      <a:endParaRPr sz="9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900"/>
                        <a:t>Since the vehicle is a secondary payload, it must be ready for launch when the primary payload launches.</a:t>
                      </a:r>
                      <a:endParaRPr sz="9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326175">
                <a:tc>
                  <a:txBody>
                    <a:bodyPr/>
                    <a:lstStyle/>
                    <a:p>
                      <a:pPr indent="0" lvl="0" marL="0" rtl="0" algn="ctr">
                        <a:spcBef>
                          <a:spcPts val="0"/>
                        </a:spcBef>
                        <a:spcAft>
                          <a:spcPts val="0"/>
                        </a:spcAft>
                        <a:buNone/>
                      </a:pPr>
                      <a:r>
                        <a:rPr lang="en" sz="900"/>
                        <a:t>MR-2</a:t>
                      </a:r>
                      <a:endParaRPr sz="9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900"/>
                        <a:t>The system shall operate within a 10 km radius from the landing location in Leibnitz Beta Plateau.</a:t>
                      </a:r>
                      <a:endParaRPr sz="9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900"/>
                        <a:t>The site the vehicle is investigating cannot exceed a distance of 10 km from the landing site as specified in the mission task document.</a:t>
                      </a:r>
                      <a:endParaRPr sz="9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326175">
                <a:tc>
                  <a:txBody>
                    <a:bodyPr/>
                    <a:lstStyle/>
                    <a:p>
                      <a:pPr indent="0" lvl="0" marL="0" rtl="0" algn="ctr">
                        <a:spcBef>
                          <a:spcPts val="0"/>
                        </a:spcBef>
                        <a:spcAft>
                          <a:spcPts val="0"/>
                        </a:spcAft>
                        <a:buNone/>
                      </a:pPr>
                      <a:r>
                        <a:rPr lang="en" sz="900"/>
                        <a:t>MR-3</a:t>
                      </a:r>
                      <a:endParaRPr sz="9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900"/>
                        <a:t>The system shall have a mission lifespan of 20 weeks.</a:t>
                      </a:r>
                      <a:endParaRPr sz="9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900"/>
                        <a:t>The minimum amount of time to acquire sufficient data to satisfy the science objectives.</a:t>
                      </a:r>
                      <a:endParaRPr sz="9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387500">
                <a:tc>
                  <a:txBody>
                    <a:bodyPr/>
                    <a:lstStyle/>
                    <a:p>
                      <a:pPr indent="0" lvl="0" marL="0" rtl="0" algn="ctr">
                        <a:spcBef>
                          <a:spcPts val="0"/>
                        </a:spcBef>
                        <a:spcAft>
                          <a:spcPts val="0"/>
                        </a:spcAft>
                        <a:buNone/>
                      </a:pPr>
                      <a:r>
                        <a:rPr lang="en" sz="900"/>
                        <a:t>MR-4</a:t>
                      </a:r>
                      <a:endParaRPr sz="9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900"/>
                        <a:t>The system shall have a total mass less than 85 kg.</a:t>
                      </a:r>
                      <a:endParaRPr sz="9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900"/>
                        <a:t>The mass of the system cannot exceed a mass of 85 kg due to being a secondary payload as specified by the customer in the mission task document.</a:t>
                      </a:r>
                      <a:endParaRPr sz="9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494675">
                <a:tc>
                  <a:txBody>
                    <a:bodyPr/>
                    <a:lstStyle/>
                    <a:p>
                      <a:pPr indent="0" lvl="0" marL="0" rtl="0" algn="ctr">
                        <a:lnSpc>
                          <a:spcPct val="115000"/>
                        </a:lnSpc>
                        <a:spcBef>
                          <a:spcPts val="0"/>
                        </a:spcBef>
                        <a:spcAft>
                          <a:spcPts val="0"/>
                        </a:spcAft>
                        <a:buNone/>
                      </a:pPr>
                      <a:r>
                        <a:rPr lang="en" sz="900"/>
                        <a:t>MR-5</a:t>
                      </a:r>
                      <a:endParaRPr sz="9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7625">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900"/>
                        <a:t>The system shall have a total volume less than a Length 1.5m x Width 1.5m x Height 1.5m for the stored configuration prior to deployment.</a:t>
                      </a:r>
                      <a:endParaRPr sz="9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900"/>
                        <a:t>The volume of the system cannot exceed the allowed volume due to being a secondary payload as specified by the customer in the mission task document.</a:t>
                      </a:r>
                      <a:endParaRPr sz="9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7625">
                      <a:solidFill>
                        <a:srgbClr val="000000"/>
                      </a:solidFill>
                      <a:prstDash val="solid"/>
                      <a:round/>
                      <a:headEnd len="sm" w="sm" type="none"/>
                      <a:tailEnd len="sm" w="sm" type="none"/>
                    </a:lnB>
                  </a:tcPr>
                </a:tc>
                <a:tc hMerge="1"/>
              </a:tr>
              <a:tr h="326175">
                <a:tc>
                  <a:txBody>
                    <a:bodyPr/>
                    <a:lstStyle/>
                    <a:p>
                      <a:pPr indent="0" lvl="0" marL="0" rtl="0" algn="ctr">
                        <a:lnSpc>
                          <a:spcPct val="115000"/>
                        </a:lnSpc>
                        <a:spcBef>
                          <a:spcPts val="0"/>
                        </a:spcBef>
                        <a:spcAft>
                          <a:spcPts val="0"/>
                        </a:spcAft>
                        <a:buNone/>
                      </a:pPr>
                      <a:r>
                        <a:rPr lang="en" sz="900"/>
                        <a:t>MR-6</a:t>
                      </a:r>
                      <a:endParaRPr sz="9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76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900"/>
                        <a:t>The mission shall have a cost less than $225M.</a:t>
                      </a:r>
                      <a:endParaRPr sz="9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76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900"/>
                        <a:t>The mission may not exceed the allowed budget specified by the customer in the mission task document.</a:t>
                      </a:r>
                      <a:endParaRPr sz="900"/>
                    </a:p>
                  </a:txBody>
                  <a:tcPr marT="0" marB="0" marR="25400" marL="254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76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326175">
                <a:tc>
                  <a:txBody>
                    <a:bodyPr/>
                    <a:lstStyle/>
                    <a:p>
                      <a:pPr indent="0" lvl="0" marL="0" rtl="0" algn="ctr">
                        <a:lnSpc>
                          <a:spcPct val="115000"/>
                        </a:lnSpc>
                        <a:spcBef>
                          <a:spcPts val="0"/>
                        </a:spcBef>
                        <a:spcAft>
                          <a:spcPts val="0"/>
                        </a:spcAft>
                        <a:buNone/>
                      </a:pPr>
                      <a:r>
                        <a:rPr lang="en" sz="900"/>
                        <a:t>SYS-1</a:t>
                      </a:r>
                      <a:endParaRPr sz="900"/>
                    </a:p>
                  </a:txBody>
                  <a:tcPr marT="0" marB="0" marR="25400" marL="25400"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7625">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900"/>
                        <a:t>Any radioactive material used by the system shall have a cumulative mass less than 5g.</a:t>
                      </a:r>
                      <a:endParaRPr sz="900"/>
                    </a:p>
                  </a:txBody>
                  <a:tcPr marT="0" marB="0" marR="25400" marL="25400"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900"/>
                        <a:t>The system can not use more than 5g of radioactive material in total as specified by the customer in the mission task document.</a:t>
                      </a:r>
                      <a:endParaRPr sz="900"/>
                    </a:p>
                  </a:txBody>
                  <a:tcPr marT="0" marB="0" marR="25400" marL="25400" anchor="ctr">
                    <a:lnL cap="flat" cmpd="sng" w="76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7625">
                      <a:solidFill>
                        <a:srgbClr val="000000"/>
                      </a:solidFill>
                      <a:prstDash val="solid"/>
                      <a:round/>
                      <a:headEnd len="sm" w="sm" type="none"/>
                      <a:tailEnd len="sm" w="sm" type="none"/>
                    </a:lnB>
                  </a:tcPr>
                </a:tc>
                <a:tc hMerge="1"/>
              </a:tr>
            </a:tbl>
          </a:graphicData>
        </a:graphic>
      </p:graphicFrame>
      <p:pic>
        <p:nvPicPr>
          <p:cNvPr id="303" name="Google Shape;303;p32" title="Mission Requirements Section.mp4">
            <a:hlinkClick r:id="rId3"/>
          </p:cNvPr>
          <p:cNvPicPr preferRelativeResize="0"/>
          <p:nvPr/>
        </p:nvPicPr>
        <p:blipFill>
          <a:blip r:embed="rId4">
            <a:alphaModFix/>
          </a:blip>
          <a:stretch>
            <a:fillRect/>
          </a:stretch>
        </p:blipFill>
        <p:spPr>
          <a:xfrm>
            <a:off x="7093326" y="2005825"/>
            <a:ext cx="2248099" cy="1264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3"/>
          <p:cNvSpPr txBox="1"/>
          <p:nvPr>
            <p:ph type="title"/>
          </p:nvPr>
        </p:nvSpPr>
        <p:spPr>
          <a:xfrm>
            <a:off x="1729500" y="2097150"/>
            <a:ext cx="5685000" cy="9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Programmatics</a:t>
            </a:r>
            <a:endParaRPr/>
          </a:p>
        </p:txBody>
      </p:sp>
      <p:sp>
        <p:nvSpPr>
          <p:cNvPr id="309" name="Google Shape;309;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Mission Schedule </a:t>
            </a:r>
            <a:endParaRPr/>
          </a:p>
        </p:txBody>
      </p:sp>
      <p:grpSp>
        <p:nvGrpSpPr>
          <p:cNvPr id="315" name="Google Shape;315;p34"/>
          <p:cNvGrpSpPr/>
          <p:nvPr/>
        </p:nvGrpSpPr>
        <p:grpSpPr>
          <a:xfrm>
            <a:off x="564625" y="1852850"/>
            <a:ext cx="1915535" cy="1735150"/>
            <a:chOff x="3154225" y="1852850"/>
            <a:chExt cx="1915535" cy="1735150"/>
          </a:xfrm>
        </p:grpSpPr>
        <p:sp>
          <p:nvSpPr>
            <p:cNvPr id="316" name="Google Shape;316;p34"/>
            <p:cNvSpPr/>
            <p:nvPr/>
          </p:nvSpPr>
          <p:spPr>
            <a:xfrm>
              <a:off x="3485717" y="3079475"/>
              <a:ext cx="1294800" cy="13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4"/>
            <p:cNvSpPr txBox="1"/>
            <p:nvPr/>
          </p:nvSpPr>
          <p:spPr>
            <a:xfrm>
              <a:off x="3154225" y="3216600"/>
              <a:ext cx="913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Aug 2024</a:t>
              </a:r>
              <a:endParaRPr b="1" sz="1200">
                <a:latin typeface="Roboto"/>
                <a:ea typeface="Roboto"/>
                <a:cs typeface="Roboto"/>
                <a:sym typeface="Roboto"/>
              </a:endParaRPr>
            </a:p>
          </p:txBody>
        </p:sp>
        <p:sp>
          <p:nvSpPr>
            <p:cNvPr id="318" name="Google Shape;318;p34"/>
            <p:cNvSpPr txBox="1"/>
            <p:nvPr/>
          </p:nvSpPr>
          <p:spPr>
            <a:xfrm>
              <a:off x="338676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Phase C: Final Design and Fabrication</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Begins after completion of PDR and </a:t>
              </a:r>
              <a:r>
                <a:rPr lang="en" sz="800">
                  <a:latin typeface="Roboto"/>
                  <a:ea typeface="Roboto"/>
                  <a:cs typeface="Roboto"/>
                  <a:sym typeface="Roboto"/>
                </a:rPr>
                <a:t>involves</a:t>
              </a:r>
              <a:r>
                <a:rPr lang="en" sz="800">
                  <a:latin typeface="Roboto"/>
                  <a:ea typeface="Roboto"/>
                  <a:cs typeface="Roboto"/>
                  <a:sym typeface="Roboto"/>
                </a:rPr>
                <a:t> the finalization of construction/software development of all </a:t>
              </a:r>
              <a:r>
                <a:rPr lang="en" sz="800">
                  <a:latin typeface="Roboto"/>
                  <a:ea typeface="Roboto"/>
                  <a:cs typeface="Roboto"/>
                  <a:sym typeface="Roboto"/>
                </a:rPr>
                <a:t>subsystems and</a:t>
              </a:r>
              <a:r>
                <a:rPr lang="en" sz="800">
                  <a:latin typeface="Roboto"/>
                  <a:ea typeface="Roboto"/>
                  <a:cs typeface="Roboto"/>
                  <a:sym typeface="Roboto"/>
                </a:rPr>
                <a:t> the writing of the CDR.</a:t>
              </a:r>
              <a:endParaRPr sz="800">
                <a:latin typeface="Roboto"/>
                <a:ea typeface="Roboto"/>
                <a:cs typeface="Roboto"/>
                <a:sym typeface="Roboto"/>
              </a:endParaRPr>
            </a:p>
          </p:txBody>
        </p:sp>
        <p:grpSp>
          <p:nvGrpSpPr>
            <p:cNvPr id="319" name="Google Shape;319;p34"/>
            <p:cNvGrpSpPr/>
            <p:nvPr/>
          </p:nvGrpSpPr>
          <p:grpSpPr>
            <a:xfrm>
              <a:off x="3435870" y="2800065"/>
              <a:ext cx="92400" cy="411825"/>
              <a:chOff x="845575" y="2563700"/>
              <a:chExt cx="92400" cy="411825"/>
            </a:xfrm>
          </p:grpSpPr>
          <p:sp>
            <p:nvSpPr>
              <p:cNvPr id="320" name="Google Shape;320;p3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 name="Google Shape;321;p3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322" name="Google Shape;322;p34"/>
          <p:cNvGrpSpPr/>
          <p:nvPr/>
        </p:nvGrpSpPr>
        <p:grpSpPr>
          <a:xfrm>
            <a:off x="1828200" y="2702600"/>
            <a:ext cx="1928201" cy="1744202"/>
            <a:chOff x="1828200" y="2702600"/>
            <a:chExt cx="1928201" cy="1744202"/>
          </a:xfrm>
        </p:grpSpPr>
        <p:sp>
          <p:nvSpPr>
            <p:cNvPr id="323" name="Google Shape;323;p34"/>
            <p:cNvSpPr/>
            <p:nvPr/>
          </p:nvSpPr>
          <p:spPr>
            <a:xfrm>
              <a:off x="2191011" y="3079475"/>
              <a:ext cx="1294800" cy="133500"/>
            </a:xfrm>
            <a:prstGeom prst="rect">
              <a:avLst/>
            </a:pr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4"/>
            <p:cNvSpPr txBox="1"/>
            <p:nvPr/>
          </p:nvSpPr>
          <p:spPr>
            <a:xfrm>
              <a:off x="1828200" y="2702600"/>
              <a:ext cx="9153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Jul 2026</a:t>
              </a:r>
              <a:endParaRPr b="1" sz="1200">
                <a:latin typeface="Roboto"/>
                <a:ea typeface="Roboto"/>
                <a:cs typeface="Roboto"/>
                <a:sym typeface="Roboto"/>
              </a:endParaRPr>
            </a:p>
          </p:txBody>
        </p:sp>
        <p:sp>
          <p:nvSpPr>
            <p:cNvPr id="325" name="Google Shape;325;p34"/>
            <p:cNvSpPr txBox="1"/>
            <p:nvPr/>
          </p:nvSpPr>
          <p:spPr>
            <a:xfrm>
              <a:off x="2073401"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Phase D: System Assembly, Integration and Test</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This phase is designed to test the mission vehicle against the simulated harsh conditions of the lunar landing sight with each subsystem </a:t>
              </a:r>
              <a:r>
                <a:rPr lang="en" sz="800">
                  <a:latin typeface="Roboto"/>
                  <a:ea typeface="Roboto"/>
                  <a:cs typeface="Roboto"/>
                  <a:sym typeface="Roboto"/>
                </a:rPr>
                <a:t>having specialized</a:t>
              </a:r>
              <a:r>
                <a:rPr lang="en" sz="800">
                  <a:latin typeface="Roboto"/>
                  <a:ea typeface="Roboto"/>
                  <a:cs typeface="Roboto"/>
                  <a:sym typeface="Roboto"/>
                </a:rPr>
                <a:t> testing environments at the Ames  Research Center.</a:t>
              </a:r>
              <a:endParaRPr b="1" sz="800">
                <a:latin typeface="Roboto"/>
                <a:ea typeface="Roboto"/>
                <a:cs typeface="Roboto"/>
                <a:sym typeface="Roboto"/>
              </a:endParaRPr>
            </a:p>
          </p:txBody>
        </p:sp>
        <p:grpSp>
          <p:nvGrpSpPr>
            <p:cNvPr id="326" name="Google Shape;326;p34"/>
            <p:cNvGrpSpPr/>
            <p:nvPr/>
          </p:nvGrpSpPr>
          <p:grpSpPr>
            <a:xfrm rot="10800000">
              <a:off x="2149293" y="3079467"/>
              <a:ext cx="92400" cy="411825"/>
              <a:chOff x="2072481" y="2563700"/>
              <a:chExt cx="92400" cy="411825"/>
            </a:xfrm>
          </p:grpSpPr>
          <p:cxnSp>
            <p:nvCxnSpPr>
              <p:cNvPr id="327" name="Google Shape;327;p34"/>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28" name="Google Shape;328;p34"/>
              <p:cNvSpPr/>
              <p:nvPr/>
            </p:nvSpPr>
            <p:spPr>
              <a:xfrm>
                <a:off x="2072481"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 name="Google Shape;329;p34"/>
          <p:cNvGrpSpPr/>
          <p:nvPr/>
        </p:nvGrpSpPr>
        <p:grpSpPr>
          <a:xfrm>
            <a:off x="3154225" y="1852850"/>
            <a:ext cx="1915535" cy="1735150"/>
            <a:chOff x="3154225" y="1852850"/>
            <a:chExt cx="1915535" cy="1735150"/>
          </a:xfrm>
        </p:grpSpPr>
        <p:sp>
          <p:nvSpPr>
            <p:cNvPr id="330" name="Google Shape;330;p34"/>
            <p:cNvSpPr/>
            <p:nvPr/>
          </p:nvSpPr>
          <p:spPr>
            <a:xfrm>
              <a:off x="3485717" y="3079475"/>
              <a:ext cx="1294800" cy="13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4"/>
            <p:cNvSpPr txBox="1"/>
            <p:nvPr/>
          </p:nvSpPr>
          <p:spPr>
            <a:xfrm>
              <a:off x="3154225" y="3216600"/>
              <a:ext cx="913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Apr 2027</a:t>
              </a:r>
              <a:endParaRPr b="1" sz="1200">
                <a:latin typeface="Roboto"/>
                <a:ea typeface="Roboto"/>
                <a:cs typeface="Roboto"/>
                <a:sym typeface="Roboto"/>
              </a:endParaRPr>
            </a:p>
          </p:txBody>
        </p:sp>
        <p:sp>
          <p:nvSpPr>
            <p:cNvPr id="332" name="Google Shape;332;p34"/>
            <p:cNvSpPr txBox="1"/>
            <p:nvPr/>
          </p:nvSpPr>
          <p:spPr>
            <a:xfrm>
              <a:off x="338676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Phase D: Test Launch</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This phase is designed to simulate launch day to analyze how the mission vehicle handles the launch and weather conditions of Cape Canaveral and validate its final launch.</a:t>
              </a:r>
              <a:endParaRPr b="1" sz="800">
                <a:latin typeface="Roboto"/>
                <a:ea typeface="Roboto"/>
                <a:cs typeface="Roboto"/>
                <a:sym typeface="Roboto"/>
              </a:endParaRPr>
            </a:p>
          </p:txBody>
        </p:sp>
        <p:grpSp>
          <p:nvGrpSpPr>
            <p:cNvPr id="333" name="Google Shape;333;p34"/>
            <p:cNvGrpSpPr/>
            <p:nvPr/>
          </p:nvGrpSpPr>
          <p:grpSpPr>
            <a:xfrm>
              <a:off x="3435870" y="2800065"/>
              <a:ext cx="92400" cy="411825"/>
              <a:chOff x="845575" y="2563700"/>
              <a:chExt cx="92400" cy="411825"/>
            </a:xfrm>
          </p:grpSpPr>
          <p:sp>
            <p:nvSpPr>
              <p:cNvPr id="334" name="Google Shape;334;p3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5" name="Google Shape;335;p3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336" name="Google Shape;336;p34"/>
          <p:cNvGrpSpPr/>
          <p:nvPr/>
        </p:nvGrpSpPr>
        <p:grpSpPr>
          <a:xfrm>
            <a:off x="4413174" y="2702600"/>
            <a:ext cx="1935024" cy="1744202"/>
            <a:chOff x="4413174" y="2702600"/>
            <a:chExt cx="1935024" cy="1744202"/>
          </a:xfrm>
        </p:grpSpPr>
        <p:sp>
          <p:nvSpPr>
            <p:cNvPr id="337" name="Google Shape;337;p34"/>
            <p:cNvSpPr/>
            <p:nvPr/>
          </p:nvSpPr>
          <p:spPr>
            <a:xfrm>
              <a:off x="4780421" y="3079475"/>
              <a:ext cx="1294800" cy="13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34"/>
            <p:cNvGrpSpPr/>
            <p:nvPr/>
          </p:nvGrpSpPr>
          <p:grpSpPr>
            <a:xfrm rot="10800000">
              <a:off x="4737413" y="3079467"/>
              <a:ext cx="92400" cy="411825"/>
              <a:chOff x="2070100" y="2563700"/>
              <a:chExt cx="92400" cy="411825"/>
            </a:xfrm>
          </p:grpSpPr>
          <p:cxnSp>
            <p:nvCxnSpPr>
              <p:cNvPr id="339" name="Google Shape;339;p3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40" name="Google Shape;340;p3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34"/>
            <p:cNvSpPr txBox="1"/>
            <p:nvPr/>
          </p:nvSpPr>
          <p:spPr>
            <a:xfrm>
              <a:off x="4413174" y="2702600"/>
              <a:ext cx="836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Sep 2028</a:t>
              </a:r>
              <a:endParaRPr b="1" sz="1200">
                <a:latin typeface="Roboto"/>
                <a:ea typeface="Roboto"/>
                <a:cs typeface="Roboto"/>
                <a:sym typeface="Roboto"/>
              </a:endParaRPr>
            </a:p>
          </p:txBody>
        </p:sp>
        <p:sp>
          <p:nvSpPr>
            <p:cNvPr id="342" name="Google Shape;342;p34"/>
            <p:cNvSpPr txBox="1"/>
            <p:nvPr/>
          </p:nvSpPr>
          <p:spPr>
            <a:xfrm>
              <a:off x="4665197"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Phase D: Launch</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This phase includes the final launch of the vehicle from Cape Canaveral on September 1, 2028, and the analysis of the mission as it departs to the Moon after launch. </a:t>
              </a:r>
              <a:endParaRPr b="1" sz="800">
                <a:latin typeface="Roboto"/>
                <a:ea typeface="Roboto"/>
                <a:cs typeface="Roboto"/>
                <a:sym typeface="Roboto"/>
              </a:endParaRPr>
            </a:p>
          </p:txBody>
        </p:sp>
      </p:grpSp>
      <p:grpSp>
        <p:nvGrpSpPr>
          <p:cNvPr id="343" name="Google Shape;343;p34"/>
          <p:cNvGrpSpPr/>
          <p:nvPr/>
        </p:nvGrpSpPr>
        <p:grpSpPr>
          <a:xfrm>
            <a:off x="5707749" y="1852850"/>
            <a:ext cx="1953781" cy="1735150"/>
            <a:chOff x="5707749" y="1852850"/>
            <a:chExt cx="1953781" cy="1735150"/>
          </a:xfrm>
        </p:grpSpPr>
        <p:sp>
          <p:nvSpPr>
            <p:cNvPr id="344" name="Google Shape;344;p34"/>
            <p:cNvSpPr/>
            <p:nvPr/>
          </p:nvSpPr>
          <p:spPr>
            <a:xfrm>
              <a:off x="6075125" y="3079475"/>
              <a:ext cx="1294800" cy="13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4"/>
            <p:cNvGrpSpPr/>
            <p:nvPr/>
          </p:nvGrpSpPr>
          <p:grpSpPr>
            <a:xfrm>
              <a:off x="6031394" y="2800065"/>
              <a:ext cx="92400" cy="411825"/>
              <a:chOff x="845575" y="2563700"/>
              <a:chExt cx="92400" cy="411825"/>
            </a:xfrm>
          </p:grpSpPr>
          <p:cxnSp>
            <p:nvCxnSpPr>
              <p:cNvPr id="346" name="Google Shape;346;p3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47" name="Google Shape;347;p3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4"/>
            <p:cNvSpPr txBox="1"/>
            <p:nvPr/>
          </p:nvSpPr>
          <p:spPr>
            <a:xfrm>
              <a:off x="5707749" y="3216600"/>
              <a:ext cx="8970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Sep 2028</a:t>
              </a:r>
              <a:endParaRPr b="1" sz="1200">
                <a:latin typeface="Roboto"/>
                <a:ea typeface="Roboto"/>
                <a:cs typeface="Roboto"/>
                <a:sym typeface="Roboto"/>
              </a:endParaRPr>
            </a:p>
          </p:txBody>
        </p:sp>
        <p:sp>
          <p:nvSpPr>
            <p:cNvPr id="349" name="Google Shape;349;p34"/>
            <p:cNvSpPr txBox="1"/>
            <p:nvPr/>
          </p:nvSpPr>
          <p:spPr>
            <a:xfrm>
              <a:off x="597853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Phase E: Operations and Sustainment</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This phase includes monitoring the mission vehicle while it is performing its mission task on the surface of the moon while ensuring proper operation.</a:t>
              </a:r>
              <a:endParaRPr b="1" sz="800">
                <a:latin typeface="Roboto"/>
                <a:ea typeface="Roboto"/>
                <a:cs typeface="Roboto"/>
                <a:sym typeface="Roboto"/>
              </a:endParaRPr>
            </a:p>
          </p:txBody>
        </p:sp>
      </p:grpSp>
      <p:grpSp>
        <p:nvGrpSpPr>
          <p:cNvPr id="350" name="Google Shape;350;p34"/>
          <p:cNvGrpSpPr/>
          <p:nvPr/>
        </p:nvGrpSpPr>
        <p:grpSpPr>
          <a:xfrm>
            <a:off x="7004001" y="2702600"/>
            <a:ext cx="2142436" cy="1744202"/>
            <a:chOff x="7004001" y="2702600"/>
            <a:chExt cx="2142436" cy="1744202"/>
          </a:xfrm>
        </p:grpSpPr>
        <p:sp>
          <p:nvSpPr>
            <p:cNvPr id="351" name="Google Shape;351;p34"/>
            <p:cNvSpPr/>
            <p:nvPr/>
          </p:nvSpPr>
          <p:spPr>
            <a:xfrm>
              <a:off x="7369837" y="3079475"/>
              <a:ext cx="1776600" cy="13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4"/>
            <p:cNvGrpSpPr/>
            <p:nvPr/>
          </p:nvGrpSpPr>
          <p:grpSpPr>
            <a:xfrm rot="10800000">
              <a:off x="7328221" y="3079467"/>
              <a:ext cx="92400" cy="411825"/>
              <a:chOff x="2070100" y="2563700"/>
              <a:chExt cx="92400" cy="411825"/>
            </a:xfrm>
          </p:grpSpPr>
          <p:cxnSp>
            <p:nvCxnSpPr>
              <p:cNvPr id="353" name="Google Shape;353;p3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54" name="Google Shape;354;p3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4"/>
            <p:cNvSpPr txBox="1"/>
            <p:nvPr/>
          </p:nvSpPr>
          <p:spPr>
            <a:xfrm>
              <a:off x="7004001" y="2702600"/>
              <a:ext cx="9021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Jan 2029</a:t>
              </a:r>
              <a:endParaRPr b="1" sz="1200">
                <a:latin typeface="Roboto"/>
                <a:ea typeface="Roboto"/>
                <a:cs typeface="Roboto"/>
                <a:sym typeface="Roboto"/>
              </a:endParaRPr>
            </a:p>
          </p:txBody>
        </p:sp>
        <p:sp>
          <p:nvSpPr>
            <p:cNvPr id="356" name="Google Shape;356;p34"/>
            <p:cNvSpPr txBox="1"/>
            <p:nvPr/>
          </p:nvSpPr>
          <p:spPr>
            <a:xfrm>
              <a:off x="7083792"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Phase F: Closeout</a:t>
              </a:r>
              <a:endParaRPr b="1"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This phase includes the return and retrieval of data from the mission for the team to analyze and draw conclusions from and create a final mission report.</a:t>
              </a:r>
              <a:endParaRPr sz="800">
                <a:latin typeface="Roboto"/>
                <a:ea typeface="Roboto"/>
                <a:cs typeface="Roboto"/>
                <a:sym typeface="Roboto"/>
              </a:endParaRPr>
            </a:p>
            <a:p>
              <a:pPr indent="0" lvl="0" marL="0" rtl="0" algn="l">
                <a:spcBef>
                  <a:spcPts val="1600"/>
                </a:spcBef>
                <a:spcAft>
                  <a:spcPts val="0"/>
                </a:spcAft>
                <a:buNone/>
              </a:pPr>
              <a:r>
                <a:t/>
              </a:r>
              <a:endParaRPr sz="800">
                <a:latin typeface="Roboto"/>
                <a:ea typeface="Roboto"/>
                <a:cs typeface="Roboto"/>
                <a:sym typeface="Roboto"/>
              </a:endParaRPr>
            </a:p>
            <a:p>
              <a:pPr indent="0" lvl="0" marL="0" rtl="0" algn="l">
                <a:spcBef>
                  <a:spcPts val="1600"/>
                </a:spcBef>
                <a:spcAft>
                  <a:spcPts val="1600"/>
                </a:spcAft>
                <a:buNone/>
              </a:pPr>
              <a:r>
                <a:t/>
              </a:r>
              <a:endParaRPr sz="800">
                <a:latin typeface="Roboto"/>
                <a:ea typeface="Roboto"/>
                <a:cs typeface="Roboto"/>
                <a:sym typeface="Roboto"/>
              </a:endParaRPr>
            </a:p>
          </p:txBody>
        </p:sp>
      </p:grpSp>
      <p:sp>
        <p:nvSpPr>
          <p:cNvPr id="357" name="Google Shape;357;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Major Tasks</a:t>
            </a:r>
            <a:endParaRPr/>
          </a:p>
        </p:txBody>
      </p:sp>
      <p:sp>
        <p:nvSpPr>
          <p:cNvPr id="363" name="Google Shape;363;p35"/>
          <p:cNvSpPr txBox="1"/>
          <p:nvPr>
            <p:ph idx="1" type="subTitle"/>
          </p:nvPr>
        </p:nvSpPr>
        <p:spPr>
          <a:xfrm>
            <a:off x="720000" y="1518300"/>
            <a:ext cx="2268600" cy="1207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Finalization/Approval  of Vehicle Design</a:t>
            </a:r>
            <a:endParaRPr/>
          </a:p>
          <a:p>
            <a:pPr indent="-304800" lvl="0" marL="457200" rtl="0" algn="l">
              <a:spcBef>
                <a:spcPts val="0"/>
              </a:spcBef>
              <a:spcAft>
                <a:spcPts val="0"/>
              </a:spcAft>
              <a:buSzPts val="1200"/>
              <a:buChar char="●"/>
            </a:pPr>
            <a:r>
              <a:rPr lang="en"/>
              <a:t>Construction of Subsystems</a:t>
            </a:r>
            <a:endParaRPr/>
          </a:p>
          <a:p>
            <a:pPr indent="-304800" lvl="0" marL="457200" rtl="0" algn="l">
              <a:spcBef>
                <a:spcPts val="0"/>
              </a:spcBef>
              <a:spcAft>
                <a:spcPts val="0"/>
              </a:spcAft>
              <a:buSzPts val="1200"/>
              <a:buChar char="●"/>
            </a:pPr>
            <a:r>
              <a:rPr lang="en"/>
              <a:t>Conducting/Presenting CDR</a:t>
            </a:r>
            <a:endParaRPr/>
          </a:p>
        </p:txBody>
      </p:sp>
      <p:sp>
        <p:nvSpPr>
          <p:cNvPr id="364" name="Google Shape;364;p35"/>
          <p:cNvSpPr txBox="1"/>
          <p:nvPr>
            <p:ph idx="2" type="subTitle"/>
          </p:nvPr>
        </p:nvSpPr>
        <p:spPr>
          <a:xfrm>
            <a:off x="6395199" y="1527810"/>
            <a:ext cx="2084700" cy="1207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Conduct </a:t>
            </a:r>
            <a:r>
              <a:rPr lang="en"/>
              <a:t>Environmental</a:t>
            </a:r>
            <a:r>
              <a:rPr lang="en"/>
              <a:t> Testing</a:t>
            </a:r>
            <a:endParaRPr/>
          </a:p>
          <a:p>
            <a:pPr indent="-304800" lvl="0" marL="457200" rtl="0" algn="l">
              <a:spcBef>
                <a:spcPts val="0"/>
              </a:spcBef>
              <a:spcAft>
                <a:spcPts val="0"/>
              </a:spcAft>
              <a:buSzPts val="1200"/>
              <a:buChar char="●"/>
            </a:pPr>
            <a:r>
              <a:rPr lang="en"/>
              <a:t>Calibrate Science Instrumentation</a:t>
            </a:r>
            <a:endParaRPr/>
          </a:p>
          <a:p>
            <a:pPr indent="-304800" lvl="0" marL="457200" rtl="0" algn="l">
              <a:spcBef>
                <a:spcPts val="0"/>
              </a:spcBef>
              <a:spcAft>
                <a:spcPts val="0"/>
              </a:spcAft>
              <a:buSzPts val="1200"/>
              <a:buChar char="●"/>
            </a:pPr>
            <a:r>
              <a:rPr lang="en"/>
              <a:t>Test Launch</a:t>
            </a:r>
            <a:endParaRPr/>
          </a:p>
        </p:txBody>
      </p:sp>
      <p:sp>
        <p:nvSpPr>
          <p:cNvPr id="365" name="Google Shape;365;p35"/>
          <p:cNvSpPr txBox="1"/>
          <p:nvPr>
            <p:ph idx="3" type="subTitle"/>
          </p:nvPr>
        </p:nvSpPr>
        <p:spPr>
          <a:xfrm>
            <a:off x="720000" y="3248600"/>
            <a:ext cx="2268600" cy="1207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Monitoring Landing/ Vehicle Stability</a:t>
            </a:r>
            <a:endParaRPr/>
          </a:p>
          <a:p>
            <a:pPr indent="-304800" lvl="0" marL="457200" rtl="0" algn="l">
              <a:spcBef>
                <a:spcPts val="0"/>
              </a:spcBef>
              <a:spcAft>
                <a:spcPts val="0"/>
              </a:spcAft>
              <a:buSzPts val="1200"/>
              <a:buChar char="●"/>
            </a:pPr>
            <a:r>
              <a:rPr lang="en"/>
              <a:t>Confirm Landing Site </a:t>
            </a:r>
            <a:r>
              <a:rPr lang="en"/>
              <a:t>Conditions</a:t>
            </a:r>
            <a:endParaRPr/>
          </a:p>
          <a:p>
            <a:pPr indent="-304800" lvl="0" marL="457200" rtl="0" algn="l">
              <a:spcBef>
                <a:spcPts val="0"/>
              </a:spcBef>
              <a:spcAft>
                <a:spcPts val="0"/>
              </a:spcAft>
              <a:buSzPts val="1200"/>
              <a:buChar char="●"/>
            </a:pPr>
            <a:r>
              <a:rPr lang="en"/>
              <a:t>Conduct water-ice experiments on lunar surface</a:t>
            </a:r>
            <a:endParaRPr/>
          </a:p>
        </p:txBody>
      </p:sp>
      <p:sp>
        <p:nvSpPr>
          <p:cNvPr id="366" name="Google Shape;366;p35"/>
          <p:cNvSpPr txBox="1"/>
          <p:nvPr>
            <p:ph idx="6" type="subTitle"/>
          </p:nvPr>
        </p:nvSpPr>
        <p:spPr>
          <a:xfrm>
            <a:off x="6334911" y="3248602"/>
            <a:ext cx="2084700" cy="1207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Prepare Vehicle for Return Journey</a:t>
            </a:r>
            <a:endParaRPr/>
          </a:p>
          <a:p>
            <a:pPr indent="-304800" lvl="0" marL="457200" rtl="0" algn="l">
              <a:spcBef>
                <a:spcPts val="0"/>
              </a:spcBef>
              <a:spcAft>
                <a:spcPts val="0"/>
              </a:spcAft>
              <a:buSzPts val="1200"/>
              <a:buChar char="●"/>
            </a:pPr>
            <a:r>
              <a:rPr lang="en"/>
              <a:t>Analyze Mission Data</a:t>
            </a:r>
            <a:endParaRPr/>
          </a:p>
          <a:p>
            <a:pPr indent="-304800" lvl="0" marL="457200" rtl="0" algn="l">
              <a:spcBef>
                <a:spcPts val="0"/>
              </a:spcBef>
              <a:spcAft>
                <a:spcPts val="0"/>
              </a:spcAft>
              <a:buSzPts val="1200"/>
              <a:buChar char="●"/>
            </a:pPr>
            <a:r>
              <a:rPr lang="en"/>
              <a:t>Prepare/Present Mission Report</a:t>
            </a:r>
            <a:endParaRPr/>
          </a:p>
        </p:txBody>
      </p:sp>
      <p:sp>
        <p:nvSpPr>
          <p:cNvPr id="367" name="Google Shape;367;p35"/>
          <p:cNvSpPr txBox="1"/>
          <p:nvPr>
            <p:ph idx="7" type="subTitle"/>
          </p:nvPr>
        </p:nvSpPr>
        <p:spPr>
          <a:xfrm>
            <a:off x="720000" y="1144425"/>
            <a:ext cx="20859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Phase C</a:t>
            </a:r>
            <a:endParaRPr/>
          </a:p>
        </p:txBody>
      </p:sp>
      <p:sp>
        <p:nvSpPr>
          <p:cNvPr id="368" name="Google Shape;368;p35"/>
          <p:cNvSpPr txBox="1"/>
          <p:nvPr>
            <p:ph idx="8" type="subTitle"/>
          </p:nvPr>
        </p:nvSpPr>
        <p:spPr>
          <a:xfrm>
            <a:off x="6395199" y="1153925"/>
            <a:ext cx="20859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Phase D</a:t>
            </a:r>
            <a:endParaRPr/>
          </a:p>
        </p:txBody>
      </p:sp>
      <p:sp>
        <p:nvSpPr>
          <p:cNvPr id="369" name="Google Shape;369;p35"/>
          <p:cNvSpPr txBox="1"/>
          <p:nvPr>
            <p:ph idx="13" type="subTitle"/>
          </p:nvPr>
        </p:nvSpPr>
        <p:spPr>
          <a:xfrm>
            <a:off x="720000" y="2871504"/>
            <a:ext cx="20859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Phase E</a:t>
            </a:r>
            <a:endParaRPr/>
          </a:p>
        </p:txBody>
      </p:sp>
      <p:sp>
        <p:nvSpPr>
          <p:cNvPr id="370" name="Google Shape;370;p35"/>
          <p:cNvSpPr txBox="1"/>
          <p:nvPr>
            <p:ph idx="15" type="subTitle"/>
          </p:nvPr>
        </p:nvSpPr>
        <p:spPr>
          <a:xfrm>
            <a:off x="6334911" y="2871504"/>
            <a:ext cx="20859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Phase F</a:t>
            </a:r>
            <a:endParaRPr/>
          </a:p>
        </p:txBody>
      </p:sp>
      <p:sp>
        <p:nvSpPr>
          <p:cNvPr id="371" name="Google Shape;371;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Mission Budget</a:t>
            </a:r>
            <a:endParaRPr/>
          </a:p>
        </p:txBody>
      </p:sp>
      <p:pic>
        <p:nvPicPr>
          <p:cNvPr id="377" name="Google Shape;377;p36" title="Points scored"/>
          <p:cNvPicPr preferRelativeResize="0"/>
          <p:nvPr/>
        </p:nvPicPr>
        <p:blipFill>
          <a:blip r:embed="rId3">
            <a:alphaModFix/>
          </a:blip>
          <a:stretch>
            <a:fillRect/>
          </a:stretch>
        </p:blipFill>
        <p:spPr>
          <a:xfrm>
            <a:off x="463425" y="1589225"/>
            <a:ext cx="3672600" cy="2270900"/>
          </a:xfrm>
          <a:prstGeom prst="rect">
            <a:avLst/>
          </a:prstGeom>
          <a:noFill/>
          <a:ln>
            <a:noFill/>
          </a:ln>
        </p:spPr>
      </p:pic>
      <p:sp>
        <p:nvSpPr>
          <p:cNvPr id="378" name="Google Shape;378;p36"/>
          <p:cNvSpPr txBox="1"/>
          <p:nvPr/>
        </p:nvSpPr>
        <p:spPr>
          <a:xfrm>
            <a:off x="613825" y="4754025"/>
            <a:ext cx="7315200" cy="38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pen Sans"/>
                <a:ea typeface="Open Sans"/>
                <a:cs typeface="Open Sans"/>
                <a:sym typeface="Open Sans"/>
              </a:rPr>
              <a:t>Total Cost: $173,727,456</a:t>
            </a:r>
            <a:endParaRPr b="1" sz="1200">
              <a:solidFill>
                <a:schemeClr val="dk1"/>
              </a:solidFill>
              <a:latin typeface="Open Sans"/>
              <a:ea typeface="Open Sans"/>
              <a:cs typeface="Open Sans"/>
              <a:sym typeface="Open Sans"/>
            </a:endParaRPr>
          </a:p>
        </p:txBody>
      </p:sp>
      <p:graphicFrame>
        <p:nvGraphicFramePr>
          <p:cNvPr id="379" name="Google Shape;379;p36"/>
          <p:cNvGraphicFramePr/>
          <p:nvPr/>
        </p:nvGraphicFramePr>
        <p:xfrm>
          <a:off x="4136025" y="1368325"/>
          <a:ext cx="3000000" cy="3000000"/>
        </p:xfrm>
        <a:graphic>
          <a:graphicData uri="http://schemas.openxmlformats.org/drawingml/2006/table">
            <a:tbl>
              <a:tblPr>
                <a:noFill/>
                <a:tableStyleId>{B662B34E-3499-4951-B110-324628C0C37C}</a:tableStyleId>
              </a:tblPr>
              <a:tblGrid>
                <a:gridCol w="2156100"/>
                <a:gridCol w="2156100"/>
              </a:tblGrid>
              <a:tr h="452850">
                <a:tc>
                  <a:txBody>
                    <a:bodyPr/>
                    <a:lstStyle/>
                    <a:p>
                      <a:pPr indent="0" lvl="0" marL="0" rtl="0" algn="l">
                        <a:spcBef>
                          <a:spcPts val="0"/>
                        </a:spcBef>
                        <a:spcAft>
                          <a:spcPts val="0"/>
                        </a:spcAft>
                        <a:buNone/>
                      </a:pPr>
                      <a:r>
                        <a:rPr lang="en" sz="1300"/>
                        <a:t>Expense Category</a:t>
                      </a:r>
                      <a:endParaRPr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t>Cost (USD)</a:t>
                      </a:r>
                      <a:endParaRPr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0700">
                <a:tc>
                  <a:txBody>
                    <a:bodyPr/>
                    <a:lstStyle/>
                    <a:p>
                      <a:pPr indent="0" lvl="0" marL="0" rtl="0" algn="l">
                        <a:spcBef>
                          <a:spcPts val="0"/>
                        </a:spcBef>
                        <a:spcAft>
                          <a:spcPts val="0"/>
                        </a:spcAft>
                        <a:buNone/>
                      </a:pPr>
                      <a:r>
                        <a:rPr lang="en" sz="1300"/>
                        <a:t>Direct</a:t>
                      </a:r>
                      <a:endParaRPr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t>$146,675,213</a:t>
                      </a:r>
                      <a:endParaRPr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0800">
                <a:tc>
                  <a:txBody>
                    <a:bodyPr/>
                    <a:lstStyle/>
                    <a:p>
                      <a:pPr indent="0" lvl="0" marL="0" rtl="0" algn="l">
                        <a:spcBef>
                          <a:spcPts val="0"/>
                        </a:spcBef>
                        <a:spcAft>
                          <a:spcPts val="0"/>
                        </a:spcAft>
                        <a:buNone/>
                      </a:pPr>
                      <a:r>
                        <a:rPr lang="en" sz="1300"/>
                        <a:t>Facilities/Admin</a:t>
                      </a:r>
                      <a:endParaRPr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t>$7,292,619</a:t>
                      </a:r>
                      <a:endParaRPr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0950">
                <a:tc>
                  <a:txBody>
                    <a:bodyPr/>
                    <a:lstStyle/>
                    <a:p>
                      <a:pPr indent="0" lvl="0" marL="0" rtl="0" algn="l">
                        <a:spcBef>
                          <a:spcPts val="0"/>
                        </a:spcBef>
                        <a:spcAft>
                          <a:spcPts val="0"/>
                        </a:spcAft>
                        <a:buNone/>
                      </a:pPr>
                      <a:r>
                        <a:rPr lang="en" sz="1300"/>
                        <a:t>Outreach</a:t>
                      </a:r>
                      <a:endParaRPr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t>$3,109,350</a:t>
                      </a:r>
                      <a:endParaRPr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0950">
                <a:tc>
                  <a:txBody>
                    <a:bodyPr/>
                    <a:lstStyle/>
                    <a:p>
                      <a:pPr indent="0" lvl="0" marL="0" rtl="0" algn="l">
                        <a:spcBef>
                          <a:spcPts val="0"/>
                        </a:spcBef>
                        <a:spcAft>
                          <a:spcPts val="0"/>
                        </a:spcAft>
                        <a:buNone/>
                      </a:pPr>
                      <a:r>
                        <a:rPr lang="en" sz="1300"/>
                        <a:t>Personnel</a:t>
                      </a:r>
                      <a:endParaRPr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t>$15,272,146</a:t>
                      </a:r>
                      <a:endParaRPr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0950">
                <a:tc>
                  <a:txBody>
                    <a:bodyPr/>
                    <a:lstStyle/>
                    <a:p>
                      <a:pPr indent="0" lvl="0" marL="0" rtl="0" algn="l">
                        <a:spcBef>
                          <a:spcPts val="0"/>
                        </a:spcBef>
                        <a:spcAft>
                          <a:spcPts val="0"/>
                        </a:spcAft>
                        <a:buNone/>
                      </a:pPr>
                      <a:r>
                        <a:rPr lang="en" sz="1300"/>
                        <a:t>Travel</a:t>
                      </a:r>
                      <a:endParaRPr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t>$1,378,129</a:t>
                      </a:r>
                      <a:endParaRPr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80" name="Google Shape;380;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ormal Style Case Report by Slidesgo">
  <a:themeElements>
    <a:clrScheme name="Simple Light">
      <a:dk1>
        <a:srgbClr val="292929"/>
      </a:dk1>
      <a:lt1>
        <a:srgbClr val="FFFFFF"/>
      </a:lt1>
      <a:dk2>
        <a:srgbClr val="D9D9D9"/>
      </a:dk2>
      <a:lt2>
        <a:srgbClr val="B1C9D3"/>
      </a:lt2>
      <a:accent1>
        <a:srgbClr val="FFFFFF"/>
      </a:accent1>
      <a:accent2>
        <a:srgbClr val="FFFFFF"/>
      </a:accent2>
      <a:accent3>
        <a:srgbClr val="FFFFFF"/>
      </a:accent3>
      <a:accent4>
        <a:srgbClr val="FFFFFF"/>
      </a:accent4>
      <a:accent5>
        <a:srgbClr val="FFFFFF"/>
      </a:accent5>
      <a:accent6>
        <a:srgbClr val="FFFFFF"/>
      </a:accent6>
      <a:hlink>
        <a:srgbClr val="29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